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24"/>
  </p:notesMasterIdLst>
  <p:sldIdLst>
    <p:sldId id="256" r:id="rId5"/>
    <p:sldId id="259" r:id="rId6"/>
    <p:sldId id="266" r:id="rId7"/>
    <p:sldId id="257" r:id="rId8"/>
    <p:sldId id="265" r:id="rId9"/>
    <p:sldId id="258" r:id="rId10"/>
    <p:sldId id="269" r:id="rId11"/>
    <p:sldId id="277" r:id="rId12"/>
    <p:sldId id="279" r:id="rId13"/>
    <p:sldId id="272" r:id="rId14"/>
    <p:sldId id="4022" r:id="rId15"/>
    <p:sldId id="4023" r:id="rId16"/>
    <p:sldId id="4025" r:id="rId17"/>
    <p:sldId id="4026" r:id="rId18"/>
    <p:sldId id="4048" r:id="rId19"/>
    <p:sldId id="4028" r:id="rId20"/>
    <p:sldId id="4352" r:id="rId21"/>
    <p:sldId id="4129" r:id="rId22"/>
    <p:sldId id="285" r:id="rId23"/>
  </p:sldIdLst>
  <p:sldSz cx="10080625" cy="567055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SimSun" panose="0201060903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howGuides="1">
      <p:cViewPr varScale="1">
        <p:scale>
          <a:sx n="82" d="100"/>
          <a:sy n="82" d="100"/>
        </p:scale>
        <p:origin x="1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679C6-0527-4888-AE48-E06035BC275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9D1B0-0CE1-4EE9-9373-038C4EE4D4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IMPLEMENTATION FRAMEWORK </a:t>
          </a:r>
          <a:endParaRPr lang="en-US"/>
        </a:p>
      </dgm:t>
    </dgm:pt>
    <dgm:pt modelId="{B0E181EF-1C3B-4B31-937A-989762694822}" type="parTrans" cxnId="{9ED3F998-B00C-467A-BD13-AE29828A538D}">
      <dgm:prSet/>
      <dgm:spPr/>
      <dgm:t>
        <a:bodyPr/>
        <a:lstStyle/>
        <a:p>
          <a:endParaRPr lang="en-US"/>
        </a:p>
      </dgm:t>
    </dgm:pt>
    <dgm:pt modelId="{6DE9E33B-0D3A-41B1-A38B-0D7BCA221B2A}" type="sibTrans" cxnId="{9ED3F998-B00C-467A-BD13-AE29828A538D}">
      <dgm:prSet/>
      <dgm:spPr/>
      <dgm:t>
        <a:bodyPr/>
        <a:lstStyle/>
        <a:p>
          <a:endParaRPr lang="en-US"/>
        </a:p>
      </dgm:t>
    </dgm:pt>
    <dgm:pt modelId="{E4C2215D-6F33-46EE-A414-592F09890C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Series of Actions (2021 - 2030) </a:t>
          </a:r>
        </a:p>
      </dgm:t>
    </dgm:pt>
    <dgm:pt modelId="{765EEF43-16E3-4DC8-9386-D0FC6D379256}" type="parTrans" cxnId="{5D5ECACC-CB48-4844-9FA7-DB09238EEA70}">
      <dgm:prSet/>
      <dgm:spPr/>
      <dgm:t>
        <a:bodyPr/>
        <a:lstStyle/>
        <a:p>
          <a:endParaRPr lang="en-US"/>
        </a:p>
      </dgm:t>
    </dgm:pt>
    <dgm:pt modelId="{9389715A-6B7B-4675-86E9-19EBE4795941}" type="sibTrans" cxnId="{5D5ECACC-CB48-4844-9FA7-DB09238EEA70}">
      <dgm:prSet/>
      <dgm:spPr/>
      <dgm:t>
        <a:bodyPr/>
        <a:lstStyle/>
        <a:p>
          <a:endParaRPr lang="en-US"/>
        </a:p>
      </dgm:t>
    </dgm:pt>
    <dgm:pt modelId="{01FB01AB-51DE-4390-B692-3B76B128DA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MONITORING FRAMEWORK </a:t>
          </a:r>
          <a:endParaRPr lang="en-US"/>
        </a:p>
      </dgm:t>
    </dgm:pt>
    <dgm:pt modelId="{4BD262D1-C3AC-444C-B278-5EA382C25988}" type="parTrans" cxnId="{22277DC1-36B0-4B11-9D71-13C0913FBB50}">
      <dgm:prSet/>
      <dgm:spPr/>
      <dgm:t>
        <a:bodyPr/>
        <a:lstStyle/>
        <a:p>
          <a:endParaRPr lang="en-US"/>
        </a:p>
      </dgm:t>
    </dgm:pt>
    <dgm:pt modelId="{BEFFB370-D55C-4DBA-8F19-61C757054929}" type="sibTrans" cxnId="{22277DC1-36B0-4B11-9D71-13C0913FBB50}">
      <dgm:prSet/>
      <dgm:spPr/>
      <dgm:t>
        <a:bodyPr/>
        <a:lstStyle/>
        <a:p>
          <a:endParaRPr lang="en-US"/>
        </a:p>
      </dgm:t>
    </dgm:pt>
    <dgm:pt modelId="{EAA9B4AF-05C3-4862-8C15-1E64C7BE7A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Baseline, Targets &amp; Indicators</a:t>
          </a:r>
        </a:p>
      </dgm:t>
    </dgm:pt>
    <dgm:pt modelId="{22D4AF72-4F6A-4B45-8474-A7B568098F43}" type="parTrans" cxnId="{251FB2CA-C095-4150-B51D-3B1567E4D843}">
      <dgm:prSet/>
      <dgm:spPr/>
      <dgm:t>
        <a:bodyPr/>
        <a:lstStyle/>
        <a:p>
          <a:endParaRPr lang="en-US"/>
        </a:p>
      </dgm:t>
    </dgm:pt>
    <dgm:pt modelId="{015BA22F-4D93-44AC-9E19-889497125DAB}" type="sibTrans" cxnId="{251FB2CA-C095-4150-B51D-3B1567E4D843}">
      <dgm:prSet/>
      <dgm:spPr/>
      <dgm:t>
        <a:bodyPr/>
        <a:lstStyle/>
        <a:p>
          <a:endParaRPr lang="en-US"/>
        </a:p>
      </dgm:t>
    </dgm:pt>
    <dgm:pt modelId="{C892CC39-98C6-4CC0-9383-9677C99491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COMPENDIUM OF BEST MANAGEMENT PRACTICES</a:t>
          </a:r>
          <a:endParaRPr lang="en-US"/>
        </a:p>
      </dgm:t>
    </dgm:pt>
    <dgm:pt modelId="{C5FE7789-EEB5-4E97-8F15-D5D495C99F4B}" type="parTrans" cxnId="{653EDC0D-8E99-411C-81EE-DAAA99A6ED82}">
      <dgm:prSet/>
      <dgm:spPr/>
      <dgm:t>
        <a:bodyPr/>
        <a:lstStyle/>
        <a:p>
          <a:endParaRPr lang="en-US"/>
        </a:p>
      </dgm:t>
    </dgm:pt>
    <dgm:pt modelId="{4C3ACDEC-D24C-4F1D-93E8-4D68C7FEE10B}" type="sibTrans" cxnId="{653EDC0D-8E99-411C-81EE-DAAA99A6ED82}">
      <dgm:prSet/>
      <dgm:spPr/>
      <dgm:t>
        <a:bodyPr/>
        <a:lstStyle/>
        <a:p>
          <a:endParaRPr lang="en-US"/>
        </a:p>
      </dgm:t>
    </dgm:pt>
    <dgm:pt modelId="{5FCB5A21-AC93-4DBC-A583-F35F253288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RECOMMENDATIONS</a:t>
          </a:r>
          <a:endParaRPr lang="en-US"/>
        </a:p>
      </dgm:t>
    </dgm:pt>
    <dgm:pt modelId="{E76B7052-9B72-4F62-8B0B-EE65EDDB8D5A}" type="parTrans" cxnId="{04E71332-40E2-4A97-A7D1-10E64176622D}">
      <dgm:prSet/>
      <dgm:spPr/>
      <dgm:t>
        <a:bodyPr/>
        <a:lstStyle/>
        <a:p>
          <a:endParaRPr lang="en-US"/>
        </a:p>
      </dgm:t>
    </dgm:pt>
    <dgm:pt modelId="{15655510-8BCF-415C-A5CB-FF58679D150E}" type="sibTrans" cxnId="{04E71332-40E2-4A97-A7D1-10E64176622D}">
      <dgm:prSet/>
      <dgm:spPr/>
      <dgm:t>
        <a:bodyPr/>
        <a:lstStyle/>
        <a:p>
          <a:endParaRPr lang="en-US"/>
        </a:p>
      </dgm:t>
    </dgm:pt>
    <dgm:pt modelId="{73FBD647-2D84-4505-89F1-D4DCB1DA5B24}" type="pres">
      <dgm:prSet presAssocID="{405679C6-0527-4888-AE48-E06035BC2754}" presName="root" presStyleCnt="0">
        <dgm:presLayoutVars>
          <dgm:dir/>
          <dgm:resizeHandles val="exact"/>
        </dgm:presLayoutVars>
      </dgm:prSet>
      <dgm:spPr/>
    </dgm:pt>
    <dgm:pt modelId="{90F059A7-AB8F-4309-B09A-434C28F39844}" type="pres">
      <dgm:prSet presAssocID="{1779D1B0-0CE1-4EE9-9373-038C4EE4D41F}" presName="compNode" presStyleCnt="0"/>
      <dgm:spPr/>
    </dgm:pt>
    <dgm:pt modelId="{E331A0B3-9CFC-4E28-8A88-1EEE6EB08AA0}" type="pres">
      <dgm:prSet presAssocID="{1779D1B0-0CE1-4EE9-9373-038C4EE4D41F}" presName="bgRect" presStyleLbl="bgShp" presStyleIdx="0" presStyleCnt="4"/>
      <dgm:spPr/>
    </dgm:pt>
    <dgm:pt modelId="{92FE22DB-27C3-4F31-90A4-60121E98E8C4}" type="pres">
      <dgm:prSet presAssocID="{1779D1B0-0CE1-4EE9-9373-038C4EE4D41F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E9864EB7-0CA7-4248-AEAA-6B7B177881E8}" type="pres">
      <dgm:prSet presAssocID="{1779D1B0-0CE1-4EE9-9373-038C4EE4D41F}" presName="spaceRect" presStyleCnt="0"/>
      <dgm:spPr/>
    </dgm:pt>
    <dgm:pt modelId="{D197FDB5-4312-4F73-911F-B20C5ED10AE3}" type="pres">
      <dgm:prSet presAssocID="{1779D1B0-0CE1-4EE9-9373-038C4EE4D41F}" presName="parTx" presStyleLbl="revTx" presStyleIdx="0" presStyleCnt="6">
        <dgm:presLayoutVars>
          <dgm:chMax val="0"/>
          <dgm:chPref val="0"/>
        </dgm:presLayoutVars>
      </dgm:prSet>
      <dgm:spPr/>
    </dgm:pt>
    <dgm:pt modelId="{21DC79F8-792B-4586-8BBF-1F533FD6ABE9}" type="pres">
      <dgm:prSet presAssocID="{1779D1B0-0CE1-4EE9-9373-038C4EE4D41F}" presName="desTx" presStyleLbl="revTx" presStyleIdx="1" presStyleCnt="6">
        <dgm:presLayoutVars/>
      </dgm:prSet>
      <dgm:spPr/>
    </dgm:pt>
    <dgm:pt modelId="{E5B8DFD2-7DC4-491C-8AB4-C55234AB608D}" type="pres">
      <dgm:prSet presAssocID="{6DE9E33B-0D3A-41B1-A38B-0D7BCA221B2A}" presName="sibTrans" presStyleCnt="0"/>
      <dgm:spPr/>
    </dgm:pt>
    <dgm:pt modelId="{3E437CA3-D2EF-428C-A77D-77F85FDF691E}" type="pres">
      <dgm:prSet presAssocID="{01FB01AB-51DE-4390-B692-3B76B128DA39}" presName="compNode" presStyleCnt="0"/>
      <dgm:spPr/>
    </dgm:pt>
    <dgm:pt modelId="{B89F263D-834D-46A7-941B-34B48DC042E7}" type="pres">
      <dgm:prSet presAssocID="{01FB01AB-51DE-4390-B692-3B76B128DA39}" presName="bgRect" presStyleLbl="bgShp" presStyleIdx="1" presStyleCnt="4"/>
      <dgm:spPr/>
    </dgm:pt>
    <dgm:pt modelId="{E3466DAE-934B-4652-A306-04BAFF7B1D9B}" type="pres">
      <dgm:prSet presAssocID="{01FB01AB-51DE-4390-B692-3B76B128DA39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E3798E4-2F39-4C74-A0FD-ED0D9B9BE070}" type="pres">
      <dgm:prSet presAssocID="{01FB01AB-51DE-4390-B692-3B76B128DA39}" presName="spaceRect" presStyleCnt="0"/>
      <dgm:spPr/>
    </dgm:pt>
    <dgm:pt modelId="{87F980DB-017B-464C-9A32-B2C298088B0E}" type="pres">
      <dgm:prSet presAssocID="{01FB01AB-51DE-4390-B692-3B76B128DA39}" presName="parTx" presStyleLbl="revTx" presStyleIdx="2" presStyleCnt="6">
        <dgm:presLayoutVars>
          <dgm:chMax val="0"/>
          <dgm:chPref val="0"/>
        </dgm:presLayoutVars>
      </dgm:prSet>
      <dgm:spPr/>
    </dgm:pt>
    <dgm:pt modelId="{0CAB08FF-4EB6-4669-9647-05C2DC87BBEE}" type="pres">
      <dgm:prSet presAssocID="{01FB01AB-51DE-4390-B692-3B76B128DA39}" presName="desTx" presStyleLbl="revTx" presStyleIdx="3" presStyleCnt="6">
        <dgm:presLayoutVars/>
      </dgm:prSet>
      <dgm:spPr/>
    </dgm:pt>
    <dgm:pt modelId="{034E1C19-FDFB-43BB-B052-5D75D5AFDC05}" type="pres">
      <dgm:prSet presAssocID="{BEFFB370-D55C-4DBA-8F19-61C757054929}" presName="sibTrans" presStyleCnt="0"/>
      <dgm:spPr/>
    </dgm:pt>
    <dgm:pt modelId="{6A3FE04C-97AF-44B8-8C44-83C34581A6AA}" type="pres">
      <dgm:prSet presAssocID="{C892CC39-98C6-4CC0-9383-9677C9949145}" presName="compNode" presStyleCnt="0"/>
      <dgm:spPr/>
    </dgm:pt>
    <dgm:pt modelId="{3EB62A30-CFB1-438E-886E-037C92101BCE}" type="pres">
      <dgm:prSet presAssocID="{C892CC39-98C6-4CC0-9383-9677C9949145}" presName="bgRect" presStyleLbl="bgShp" presStyleIdx="2" presStyleCnt="4"/>
      <dgm:spPr/>
    </dgm:pt>
    <dgm:pt modelId="{E11913E7-2451-46F6-A451-B987D4B2A90F}" type="pres">
      <dgm:prSet presAssocID="{C892CC39-98C6-4CC0-9383-9677C9949145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9851C6-9B0A-4140-A68E-8E9F615375A8}" type="pres">
      <dgm:prSet presAssocID="{C892CC39-98C6-4CC0-9383-9677C9949145}" presName="spaceRect" presStyleCnt="0"/>
      <dgm:spPr/>
    </dgm:pt>
    <dgm:pt modelId="{1A7E8ED3-923A-4308-8223-7602CC3D90B1}" type="pres">
      <dgm:prSet presAssocID="{C892CC39-98C6-4CC0-9383-9677C9949145}" presName="parTx" presStyleLbl="revTx" presStyleIdx="4" presStyleCnt="6">
        <dgm:presLayoutVars>
          <dgm:chMax val="0"/>
          <dgm:chPref val="0"/>
        </dgm:presLayoutVars>
      </dgm:prSet>
      <dgm:spPr/>
    </dgm:pt>
    <dgm:pt modelId="{FF1DB308-9208-4129-8A0E-8C8E1D3EEB70}" type="pres">
      <dgm:prSet presAssocID="{4C3ACDEC-D24C-4F1D-93E8-4D68C7FEE10B}" presName="sibTrans" presStyleCnt="0"/>
      <dgm:spPr/>
    </dgm:pt>
    <dgm:pt modelId="{E0914636-EE9E-4430-928A-8C26CCD3FEB8}" type="pres">
      <dgm:prSet presAssocID="{5FCB5A21-AC93-4DBC-A583-F35F253288EC}" presName="compNode" presStyleCnt="0"/>
      <dgm:spPr/>
    </dgm:pt>
    <dgm:pt modelId="{6FB9F19A-CEB9-4EBF-BB43-12275FB79738}" type="pres">
      <dgm:prSet presAssocID="{5FCB5A21-AC93-4DBC-A583-F35F253288EC}" presName="bgRect" presStyleLbl="bgShp" presStyleIdx="3" presStyleCnt="4"/>
      <dgm:spPr/>
    </dgm:pt>
    <dgm:pt modelId="{076ACE87-5D33-46A4-9361-22E4AF713F53}" type="pres">
      <dgm:prSet presAssocID="{5FCB5A21-AC93-4DBC-A583-F35F253288EC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98EE35F-6245-4150-93C3-B2C58736D029}" type="pres">
      <dgm:prSet presAssocID="{5FCB5A21-AC93-4DBC-A583-F35F253288EC}" presName="spaceRect" presStyleCnt="0"/>
      <dgm:spPr/>
    </dgm:pt>
    <dgm:pt modelId="{990A44A3-582A-473E-B1D3-36B1C7F62D74}" type="pres">
      <dgm:prSet presAssocID="{5FCB5A21-AC93-4DBC-A583-F35F253288E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F5EE50A-7C9C-4920-B1B2-C6A5A6A8276A}" type="presOf" srcId="{1779D1B0-0CE1-4EE9-9373-038C4EE4D41F}" destId="{D197FDB5-4312-4F73-911F-B20C5ED10AE3}" srcOrd="0" destOrd="0" presId="urn:microsoft.com/office/officeart/2018/2/layout/IconVerticalSolidList"/>
    <dgm:cxn modelId="{653EDC0D-8E99-411C-81EE-DAAA99A6ED82}" srcId="{405679C6-0527-4888-AE48-E06035BC2754}" destId="{C892CC39-98C6-4CC0-9383-9677C9949145}" srcOrd="2" destOrd="0" parTransId="{C5FE7789-EEB5-4E97-8F15-D5D495C99F4B}" sibTransId="{4C3ACDEC-D24C-4F1D-93E8-4D68C7FEE10B}"/>
    <dgm:cxn modelId="{A537D10F-702E-405D-8C8E-43C861DEB141}" type="presOf" srcId="{01FB01AB-51DE-4390-B692-3B76B128DA39}" destId="{87F980DB-017B-464C-9A32-B2C298088B0E}" srcOrd="0" destOrd="0" presId="urn:microsoft.com/office/officeart/2018/2/layout/IconVerticalSolidList"/>
    <dgm:cxn modelId="{4963AE1B-5324-4FE4-BC45-91A7F656FED6}" type="presOf" srcId="{EAA9B4AF-05C3-4862-8C15-1E64C7BE7A9B}" destId="{0CAB08FF-4EB6-4669-9647-05C2DC87BBEE}" srcOrd="0" destOrd="0" presId="urn:microsoft.com/office/officeart/2018/2/layout/IconVerticalSolidList"/>
    <dgm:cxn modelId="{04E71332-40E2-4A97-A7D1-10E64176622D}" srcId="{405679C6-0527-4888-AE48-E06035BC2754}" destId="{5FCB5A21-AC93-4DBC-A583-F35F253288EC}" srcOrd="3" destOrd="0" parTransId="{E76B7052-9B72-4F62-8B0B-EE65EDDB8D5A}" sibTransId="{15655510-8BCF-415C-A5CB-FF58679D150E}"/>
    <dgm:cxn modelId="{5CE8494D-8119-497D-8FB8-AD99B8657593}" type="presOf" srcId="{E4C2215D-6F33-46EE-A414-592F09890CEC}" destId="{21DC79F8-792B-4586-8BBF-1F533FD6ABE9}" srcOrd="0" destOrd="0" presId="urn:microsoft.com/office/officeart/2018/2/layout/IconVerticalSolidList"/>
    <dgm:cxn modelId="{9ED3F998-B00C-467A-BD13-AE29828A538D}" srcId="{405679C6-0527-4888-AE48-E06035BC2754}" destId="{1779D1B0-0CE1-4EE9-9373-038C4EE4D41F}" srcOrd="0" destOrd="0" parTransId="{B0E181EF-1C3B-4B31-937A-989762694822}" sibTransId="{6DE9E33B-0D3A-41B1-A38B-0D7BCA221B2A}"/>
    <dgm:cxn modelId="{22277DC1-36B0-4B11-9D71-13C0913FBB50}" srcId="{405679C6-0527-4888-AE48-E06035BC2754}" destId="{01FB01AB-51DE-4390-B692-3B76B128DA39}" srcOrd="1" destOrd="0" parTransId="{4BD262D1-C3AC-444C-B278-5EA382C25988}" sibTransId="{BEFFB370-D55C-4DBA-8F19-61C757054929}"/>
    <dgm:cxn modelId="{251FB2CA-C095-4150-B51D-3B1567E4D843}" srcId="{01FB01AB-51DE-4390-B692-3B76B128DA39}" destId="{EAA9B4AF-05C3-4862-8C15-1E64C7BE7A9B}" srcOrd="0" destOrd="0" parTransId="{22D4AF72-4F6A-4B45-8474-A7B568098F43}" sibTransId="{015BA22F-4D93-44AC-9E19-889497125DAB}"/>
    <dgm:cxn modelId="{5D5ECACC-CB48-4844-9FA7-DB09238EEA70}" srcId="{1779D1B0-0CE1-4EE9-9373-038C4EE4D41F}" destId="{E4C2215D-6F33-46EE-A414-592F09890CEC}" srcOrd="0" destOrd="0" parTransId="{765EEF43-16E3-4DC8-9386-D0FC6D379256}" sibTransId="{9389715A-6B7B-4675-86E9-19EBE4795941}"/>
    <dgm:cxn modelId="{A83B58D9-ADDC-4740-8FF4-13CE770F626A}" type="presOf" srcId="{C892CC39-98C6-4CC0-9383-9677C9949145}" destId="{1A7E8ED3-923A-4308-8223-7602CC3D90B1}" srcOrd="0" destOrd="0" presId="urn:microsoft.com/office/officeart/2018/2/layout/IconVerticalSolidList"/>
    <dgm:cxn modelId="{4EEAF3EE-2D96-4DD9-AE89-ECD01D6E51CD}" type="presOf" srcId="{405679C6-0527-4888-AE48-E06035BC2754}" destId="{73FBD647-2D84-4505-89F1-D4DCB1DA5B24}" srcOrd="0" destOrd="0" presId="urn:microsoft.com/office/officeart/2018/2/layout/IconVerticalSolidList"/>
    <dgm:cxn modelId="{C37BE3F5-74FF-4006-B03E-A02E2ADBC91A}" type="presOf" srcId="{5FCB5A21-AC93-4DBC-A583-F35F253288EC}" destId="{990A44A3-582A-473E-B1D3-36B1C7F62D74}" srcOrd="0" destOrd="0" presId="urn:microsoft.com/office/officeart/2018/2/layout/IconVerticalSolidList"/>
    <dgm:cxn modelId="{9CF01130-0F1C-4C9D-86C8-C34249CFB2B5}" type="presParOf" srcId="{73FBD647-2D84-4505-89F1-D4DCB1DA5B24}" destId="{90F059A7-AB8F-4309-B09A-434C28F39844}" srcOrd="0" destOrd="0" presId="urn:microsoft.com/office/officeart/2018/2/layout/IconVerticalSolidList"/>
    <dgm:cxn modelId="{EC643178-648F-4DE2-8AD5-490930F5CFBC}" type="presParOf" srcId="{90F059A7-AB8F-4309-B09A-434C28F39844}" destId="{E331A0B3-9CFC-4E28-8A88-1EEE6EB08AA0}" srcOrd="0" destOrd="0" presId="urn:microsoft.com/office/officeart/2018/2/layout/IconVerticalSolidList"/>
    <dgm:cxn modelId="{EAEB2A8D-9F97-4826-AF94-828D4C9BB46B}" type="presParOf" srcId="{90F059A7-AB8F-4309-B09A-434C28F39844}" destId="{92FE22DB-27C3-4F31-90A4-60121E98E8C4}" srcOrd="1" destOrd="0" presId="urn:microsoft.com/office/officeart/2018/2/layout/IconVerticalSolidList"/>
    <dgm:cxn modelId="{6A81AFD2-11EC-4715-B830-D2579B80A700}" type="presParOf" srcId="{90F059A7-AB8F-4309-B09A-434C28F39844}" destId="{E9864EB7-0CA7-4248-AEAA-6B7B177881E8}" srcOrd="2" destOrd="0" presId="urn:microsoft.com/office/officeart/2018/2/layout/IconVerticalSolidList"/>
    <dgm:cxn modelId="{8D7BD49D-F0A9-4A56-8F64-0D2A4C4E0112}" type="presParOf" srcId="{90F059A7-AB8F-4309-B09A-434C28F39844}" destId="{D197FDB5-4312-4F73-911F-B20C5ED10AE3}" srcOrd="3" destOrd="0" presId="urn:microsoft.com/office/officeart/2018/2/layout/IconVerticalSolidList"/>
    <dgm:cxn modelId="{A74D0C2D-148C-4283-A207-D123A879F731}" type="presParOf" srcId="{90F059A7-AB8F-4309-B09A-434C28F39844}" destId="{21DC79F8-792B-4586-8BBF-1F533FD6ABE9}" srcOrd="4" destOrd="0" presId="urn:microsoft.com/office/officeart/2018/2/layout/IconVerticalSolidList"/>
    <dgm:cxn modelId="{5FDF7C21-4D35-4232-9A38-0E3B8B032D66}" type="presParOf" srcId="{73FBD647-2D84-4505-89F1-D4DCB1DA5B24}" destId="{E5B8DFD2-7DC4-491C-8AB4-C55234AB608D}" srcOrd="1" destOrd="0" presId="urn:microsoft.com/office/officeart/2018/2/layout/IconVerticalSolidList"/>
    <dgm:cxn modelId="{CC0B8981-EF74-4DE4-922E-443301F6B12F}" type="presParOf" srcId="{73FBD647-2D84-4505-89F1-D4DCB1DA5B24}" destId="{3E437CA3-D2EF-428C-A77D-77F85FDF691E}" srcOrd="2" destOrd="0" presId="urn:microsoft.com/office/officeart/2018/2/layout/IconVerticalSolidList"/>
    <dgm:cxn modelId="{43CC4848-1875-40C2-94FE-B6E20FB41360}" type="presParOf" srcId="{3E437CA3-D2EF-428C-A77D-77F85FDF691E}" destId="{B89F263D-834D-46A7-941B-34B48DC042E7}" srcOrd="0" destOrd="0" presId="urn:microsoft.com/office/officeart/2018/2/layout/IconVerticalSolidList"/>
    <dgm:cxn modelId="{DDDA5B7F-9A96-4C88-A55B-AB9075D34395}" type="presParOf" srcId="{3E437CA3-D2EF-428C-A77D-77F85FDF691E}" destId="{E3466DAE-934B-4652-A306-04BAFF7B1D9B}" srcOrd="1" destOrd="0" presId="urn:microsoft.com/office/officeart/2018/2/layout/IconVerticalSolidList"/>
    <dgm:cxn modelId="{03D93961-74FF-4D32-A3B5-FB07811263DD}" type="presParOf" srcId="{3E437CA3-D2EF-428C-A77D-77F85FDF691E}" destId="{2E3798E4-2F39-4C74-A0FD-ED0D9B9BE070}" srcOrd="2" destOrd="0" presId="urn:microsoft.com/office/officeart/2018/2/layout/IconVerticalSolidList"/>
    <dgm:cxn modelId="{B7D097E0-FC8A-474E-A33F-CC83004FBEA6}" type="presParOf" srcId="{3E437CA3-D2EF-428C-A77D-77F85FDF691E}" destId="{87F980DB-017B-464C-9A32-B2C298088B0E}" srcOrd="3" destOrd="0" presId="urn:microsoft.com/office/officeart/2018/2/layout/IconVerticalSolidList"/>
    <dgm:cxn modelId="{538A6F23-C10D-46B4-9283-4086397BEC8E}" type="presParOf" srcId="{3E437CA3-D2EF-428C-A77D-77F85FDF691E}" destId="{0CAB08FF-4EB6-4669-9647-05C2DC87BBEE}" srcOrd="4" destOrd="0" presId="urn:microsoft.com/office/officeart/2018/2/layout/IconVerticalSolidList"/>
    <dgm:cxn modelId="{CC18D5DE-5F34-4563-B3E4-D9852137E386}" type="presParOf" srcId="{73FBD647-2D84-4505-89F1-D4DCB1DA5B24}" destId="{034E1C19-FDFB-43BB-B052-5D75D5AFDC05}" srcOrd="3" destOrd="0" presId="urn:microsoft.com/office/officeart/2018/2/layout/IconVerticalSolidList"/>
    <dgm:cxn modelId="{0F14D3F4-D0D0-4DE3-9DC3-CC4AF0B2BFBF}" type="presParOf" srcId="{73FBD647-2D84-4505-89F1-D4DCB1DA5B24}" destId="{6A3FE04C-97AF-44B8-8C44-83C34581A6AA}" srcOrd="4" destOrd="0" presId="urn:microsoft.com/office/officeart/2018/2/layout/IconVerticalSolidList"/>
    <dgm:cxn modelId="{E7BF87DB-4789-41CA-B6CC-A0FA6A6F35DE}" type="presParOf" srcId="{6A3FE04C-97AF-44B8-8C44-83C34581A6AA}" destId="{3EB62A30-CFB1-438E-886E-037C92101BCE}" srcOrd="0" destOrd="0" presId="urn:microsoft.com/office/officeart/2018/2/layout/IconVerticalSolidList"/>
    <dgm:cxn modelId="{D69E41C2-9003-4A2B-8CB7-8407CEE8DE8C}" type="presParOf" srcId="{6A3FE04C-97AF-44B8-8C44-83C34581A6AA}" destId="{E11913E7-2451-46F6-A451-B987D4B2A90F}" srcOrd="1" destOrd="0" presId="urn:microsoft.com/office/officeart/2018/2/layout/IconVerticalSolidList"/>
    <dgm:cxn modelId="{0E727C3A-068A-4287-84F8-645C1147C4A7}" type="presParOf" srcId="{6A3FE04C-97AF-44B8-8C44-83C34581A6AA}" destId="{399851C6-9B0A-4140-A68E-8E9F615375A8}" srcOrd="2" destOrd="0" presId="urn:microsoft.com/office/officeart/2018/2/layout/IconVerticalSolidList"/>
    <dgm:cxn modelId="{F4075C49-291C-456F-A1EA-8D3780569C7F}" type="presParOf" srcId="{6A3FE04C-97AF-44B8-8C44-83C34581A6AA}" destId="{1A7E8ED3-923A-4308-8223-7602CC3D90B1}" srcOrd="3" destOrd="0" presId="urn:microsoft.com/office/officeart/2018/2/layout/IconVerticalSolidList"/>
    <dgm:cxn modelId="{B6697A87-A0D8-4B6F-9544-1EF962F37EC2}" type="presParOf" srcId="{73FBD647-2D84-4505-89F1-D4DCB1DA5B24}" destId="{FF1DB308-9208-4129-8A0E-8C8E1D3EEB70}" srcOrd="5" destOrd="0" presId="urn:microsoft.com/office/officeart/2018/2/layout/IconVerticalSolidList"/>
    <dgm:cxn modelId="{AF070935-5071-4710-8FB8-0BD51004E863}" type="presParOf" srcId="{73FBD647-2D84-4505-89F1-D4DCB1DA5B24}" destId="{E0914636-EE9E-4430-928A-8C26CCD3FEB8}" srcOrd="6" destOrd="0" presId="urn:microsoft.com/office/officeart/2018/2/layout/IconVerticalSolidList"/>
    <dgm:cxn modelId="{A1B27AD0-ABF7-4448-B894-4A55427B298A}" type="presParOf" srcId="{E0914636-EE9E-4430-928A-8C26CCD3FEB8}" destId="{6FB9F19A-CEB9-4EBF-BB43-12275FB79738}" srcOrd="0" destOrd="0" presId="urn:microsoft.com/office/officeart/2018/2/layout/IconVerticalSolidList"/>
    <dgm:cxn modelId="{B998239F-C4E9-4D9A-87F5-2841576306AA}" type="presParOf" srcId="{E0914636-EE9E-4430-928A-8C26CCD3FEB8}" destId="{076ACE87-5D33-46A4-9361-22E4AF713F53}" srcOrd="1" destOrd="0" presId="urn:microsoft.com/office/officeart/2018/2/layout/IconVerticalSolidList"/>
    <dgm:cxn modelId="{78F162FE-B51C-4F1F-8A94-F8B898CCB109}" type="presParOf" srcId="{E0914636-EE9E-4430-928A-8C26CCD3FEB8}" destId="{F98EE35F-6245-4150-93C3-B2C58736D029}" srcOrd="2" destOrd="0" presId="urn:microsoft.com/office/officeart/2018/2/layout/IconVerticalSolidList"/>
    <dgm:cxn modelId="{D3F0B516-880C-4E69-9F42-64CE11F36BBD}" type="presParOf" srcId="{E0914636-EE9E-4430-928A-8C26CCD3FEB8}" destId="{990A44A3-582A-473E-B1D3-36B1C7F62D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1A0B3-9CFC-4E28-8A88-1EEE6EB08AA0}">
      <dsp:nvSpPr>
        <dsp:cNvPr id="0" name=""/>
        <dsp:cNvSpPr/>
      </dsp:nvSpPr>
      <dsp:spPr>
        <a:xfrm>
          <a:off x="0" y="1579"/>
          <a:ext cx="4284266" cy="800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E22DB-27C3-4F31-90A4-60121E98E8C4}">
      <dsp:nvSpPr>
        <dsp:cNvPr id="0" name=""/>
        <dsp:cNvSpPr/>
      </dsp:nvSpPr>
      <dsp:spPr>
        <a:xfrm>
          <a:off x="242142" y="181685"/>
          <a:ext cx="440259" cy="44025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7FDB5-4312-4F73-911F-B20C5ED10AE3}">
      <dsp:nvSpPr>
        <dsp:cNvPr id="0" name=""/>
        <dsp:cNvSpPr/>
      </dsp:nvSpPr>
      <dsp:spPr>
        <a:xfrm>
          <a:off x="924544" y="1579"/>
          <a:ext cx="1927919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IMPLEMENTATION FRAMEWORK </a:t>
          </a:r>
          <a:endParaRPr lang="en-US" sz="1500" kern="1200"/>
        </a:p>
      </dsp:txBody>
      <dsp:txXfrm>
        <a:off x="924544" y="1579"/>
        <a:ext cx="1927919" cy="800471"/>
      </dsp:txXfrm>
    </dsp:sp>
    <dsp:sp modelId="{21DC79F8-792B-4586-8BBF-1F533FD6ABE9}">
      <dsp:nvSpPr>
        <dsp:cNvPr id="0" name=""/>
        <dsp:cNvSpPr/>
      </dsp:nvSpPr>
      <dsp:spPr>
        <a:xfrm>
          <a:off x="2852464" y="1579"/>
          <a:ext cx="1431801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Series of Actions (2021 - 2030) </a:t>
          </a:r>
        </a:p>
      </dsp:txBody>
      <dsp:txXfrm>
        <a:off x="2852464" y="1579"/>
        <a:ext cx="1431801" cy="800471"/>
      </dsp:txXfrm>
    </dsp:sp>
    <dsp:sp modelId="{B89F263D-834D-46A7-941B-34B48DC042E7}">
      <dsp:nvSpPr>
        <dsp:cNvPr id="0" name=""/>
        <dsp:cNvSpPr/>
      </dsp:nvSpPr>
      <dsp:spPr>
        <a:xfrm>
          <a:off x="0" y="1002168"/>
          <a:ext cx="4284266" cy="800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66DAE-934B-4652-A306-04BAFF7B1D9B}">
      <dsp:nvSpPr>
        <dsp:cNvPr id="0" name=""/>
        <dsp:cNvSpPr/>
      </dsp:nvSpPr>
      <dsp:spPr>
        <a:xfrm>
          <a:off x="242142" y="1182275"/>
          <a:ext cx="440259" cy="44025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980DB-017B-464C-9A32-B2C298088B0E}">
      <dsp:nvSpPr>
        <dsp:cNvPr id="0" name=""/>
        <dsp:cNvSpPr/>
      </dsp:nvSpPr>
      <dsp:spPr>
        <a:xfrm>
          <a:off x="924544" y="1002168"/>
          <a:ext cx="1927919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MONITORING FRAMEWORK </a:t>
          </a:r>
          <a:endParaRPr lang="en-US" sz="1500" kern="1200"/>
        </a:p>
      </dsp:txBody>
      <dsp:txXfrm>
        <a:off x="924544" y="1002168"/>
        <a:ext cx="1927919" cy="800471"/>
      </dsp:txXfrm>
    </dsp:sp>
    <dsp:sp modelId="{0CAB08FF-4EB6-4669-9647-05C2DC87BBEE}">
      <dsp:nvSpPr>
        <dsp:cNvPr id="0" name=""/>
        <dsp:cNvSpPr/>
      </dsp:nvSpPr>
      <dsp:spPr>
        <a:xfrm>
          <a:off x="2852464" y="1002168"/>
          <a:ext cx="1431801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Baseline, Targets &amp; Indicators</a:t>
          </a:r>
        </a:p>
      </dsp:txBody>
      <dsp:txXfrm>
        <a:off x="2852464" y="1002168"/>
        <a:ext cx="1431801" cy="800471"/>
      </dsp:txXfrm>
    </dsp:sp>
    <dsp:sp modelId="{3EB62A30-CFB1-438E-886E-037C92101BCE}">
      <dsp:nvSpPr>
        <dsp:cNvPr id="0" name=""/>
        <dsp:cNvSpPr/>
      </dsp:nvSpPr>
      <dsp:spPr>
        <a:xfrm>
          <a:off x="0" y="2002758"/>
          <a:ext cx="4284266" cy="800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913E7-2451-46F6-A451-B987D4B2A90F}">
      <dsp:nvSpPr>
        <dsp:cNvPr id="0" name=""/>
        <dsp:cNvSpPr/>
      </dsp:nvSpPr>
      <dsp:spPr>
        <a:xfrm>
          <a:off x="242142" y="2182864"/>
          <a:ext cx="440259" cy="44025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8ED3-923A-4308-8223-7602CC3D90B1}">
      <dsp:nvSpPr>
        <dsp:cNvPr id="0" name=""/>
        <dsp:cNvSpPr/>
      </dsp:nvSpPr>
      <dsp:spPr>
        <a:xfrm>
          <a:off x="924544" y="2002758"/>
          <a:ext cx="3359721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COMPENDIUM OF BEST MANAGEMENT PRACTICES</a:t>
          </a:r>
          <a:endParaRPr lang="en-US" sz="1500" kern="1200"/>
        </a:p>
      </dsp:txBody>
      <dsp:txXfrm>
        <a:off x="924544" y="2002758"/>
        <a:ext cx="3359721" cy="800471"/>
      </dsp:txXfrm>
    </dsp:sp>
    <dsp:sp modelId="{6FB9F19A-CEB9-4EBF-BB43-12275FB79738}">
      <dsp:nvSpPr>
        <dsp:cNvPr id="0" name=""/>
        <dsp:cNvSpPr/>
      </dsp:nvSpPr>
      <dsp:spPr>
        <a:xfrm>
          <a:off x="0" y="3003347"/>
          <a:ext cx="4284266" cy="800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ACE87-5D33-46A4-9361-22E4AF713F53}">
      <dsp:nvSpPr>
        <dsp:cNvPr id="0" name=""/>
        <dsp:cNvSpPr/>
      </dsp:nvSpPr>
      <dsp:spPr>
        <a:xfrm>
          <a:off x="242142" y="3183454"/>
          <a:ext cx="440259" cy="44025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A44A3-582A-473E-B1D3-36B1C7F62D74}">
      <dsp:nvSpPr>
        <dsp:cNvPr id="0" name=""/>
        <dsp:cNvSpPr/>
      </dsp:nvSpPr>
      <dsp:spPr>
        <a:xfrm>
          <a:off x="924544" y="3003347"/>
          <a:ext cx="3359721" cy="80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7" tIns="84717" rIns="84717" bIns="847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RECOMMENDATIONS</a:t>
          </a:r>
          <a:endParaRPr lang="en-US" sz="1500" kern="1200"/>
        </a:p>
      </dsp:txBody>
      <dsp:txXfrm>
        <a:off x="924544" y="3003347"/>
        <a:ext cx="3359721" cy="80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083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23C1C85-5585-4868-B841-B8F356711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78B53368-22A0-4D75-B72B-76E277266C55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7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1B8A27CD-5B21-48DC-A0DE-FBCA9ED92A4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25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1B8A27CD-5B21-48DC-A0DE-FBCA9ED92A4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9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1B8A27CD-5B21-48DC-A0DE-FBCA9ED92A4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23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053D4255-6679-42B9-9331-901C48B6EA79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6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SimSun" panose="02010609030101010101" pitchFamily="49" charset="-122"/>
              </a:defRPr>
            </a:lvl9pPr>
          </a:lstStyle>
          <a:p>
            <a:pPr>
              <a:buClrTx/>
              <a:buFontTx/>
              <a:buNone/>
            </a:pPr>
            <a:fld id="{053D4255-6679-42B9-9331-901C48B6EA79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01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D9E89-6213-4760-9468-530DF1571C47}" type="slidenum">
              <a:rPr lang="en-US"/>
              <a:pPr/>
              <a:t>8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30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D9E89-6213-4760-9468-530DF1571C47}" type="slidenum">
              <a:rPr lang="en-US"/>
              <a:pPr/>
              <a:t>9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012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0E294D-184F-1745-9F56-FE79EDA750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0FA25-07BA-1044-92CA-7F9FD7093E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B5B4251C-D248-BC47-B98A-C172AF32852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312F3B6F-72E6-F04C-9E6C-E6015AAA7F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4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692B-71DA-4D79-BB71-8B68D8AEF5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E104-04CD-44B4-9A06-82FA4433DE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6950" cy="43862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62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9D9F-D90F-4986-BC0A-89CE6CA646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3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3913FB-B6AF-4A02-82AC-9B44E19BE0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9D73D8-181A-4EDC-9B91-B35E1A7B7A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0ACD4-D819-41D8-A425-6A28983478D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6B8FA-E612-4829-8F6D-0C0ECBAD89C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F03387-2B0C-410C-99CA-314969F815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F2BCB-F193-4AC7-A985-6CB164127B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67D36-D9EB-462F-BA2C-296EE05EA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8A9D-D791-4498-A171-F2681522CC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28CEE8-A1E1-44E8-8F55-CDD0B705C0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7CBCC8-2DE9-4AB2-A4A7-E8EDA5D233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0A9E2-B137-4544-917A-67E7717F0E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1DD8A-780D-47EB-B7C6-E9D6BA0E68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3913FB-B6AF-4A02-82AC-9B44E19BE0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0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9D73D8-181A-4EDC-9B91-B35E1A7B7A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0ACD4-D819-41D8-A425-6A28983478D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6B8FA-E612-4829-8F6D-0C0ECBAD89C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9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F03387-2B0C-410C-99CA-314969F815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5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F2BCB-F193-4AC7-A985-6CB164127B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7FD2-094C-4A23-961E-6FE239E710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67D36-D9EB-462F-BA2C-296EE05EA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28CEE8-A1E1-44E8-8F55-CDD0B705C0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8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7CBCC8-2DE9-4AB2-A4A7-E8EDA5D233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3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0A9E2-B137-4544-917A-67E7717F0E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1DD8A-780D-47EB-B7C6-E9D6BA0E68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5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3913FB-B6AF-4A02-82AC-9B44E19BE0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5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9D73D8-181A-4EDC-9B91-B35E1A7B7A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4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0ACD4-D819-41D8-A425-6A28983478D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7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6112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1750" y="1327150"/>
            <a:ext cx="4457700" cy="328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6B8FA-E612-4829-8F6D-0C0ECBAD89C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8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F03387-2B0C-410C-99CA-314969F815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45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7700" cy="32845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72B4-DF9F-41E2-AA32-3DCCCDC34D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5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F2BCB-F193-4AC7-A985-6CB164127B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67D36-D9EB-462F-BA2C-296EE05EA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5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28CEE8-A1E1-44E8-8F55-CDD0B705C0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4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7CBCC8-2DE9-4AB2-A4A7-E8EDA5D233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1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0A9E2-B137-4544-917A-67E7717F0E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2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5362" cy="4384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4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1DD8A-780D-47EB-B7C6-E9D6BA0E68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3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756" y="112887"/>
            <a:ext cx="9881113" cy="5444779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488"/>
            </a:lvl1pPr>
          </a:lstStyle>
          <a:p>
            <a:pPr marL="189006" lvl="0" indent="-189006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2582" y="3280022"/>
            <a:ext cx="8295514" cy="11145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48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268" y="2703262"/>
            <a:ext cx="955283" cy="2177904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37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0080626" cy="567055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88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9392722" y="5266261"/>
            <a:ext cx="277738" cy="404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88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9392722" y="5266261"/>
            <a:ext cx="277738" cy="30190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7802" rIns="0" bIns="3780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fld id="{78048C4E-7BD1-46A5-B2F2-6AD408DAAD47}" type="slidenum">
              <a:rPr lang="en-US" sz="827" b="1" smtClean="0">
                <a:solidFill>
                  <a:prstClr val="white"/>
                </a:solidFill>
              </a:rPr>
              <a:pPr fontAlgn="auto">
                <a:spcAft>
                  <a:spcPts val="0"/>
                </a:spcAft>
                <a:buClrTx/>
                <a:buSzTx/>
              </a:pPr>
              <a:t>‹Nº›</a:t>
            </a:fld>
            <a:endParaRPr lang="en-US" sz="827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5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6249-8AE5-40DD-BA9C-62B3718E97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76546-244A-47CA-AD38-1287066E54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08C7-071A-49DE-B7DD-960A42F342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FB49-04F1-467D-A90C-88348EB39C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6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DE3C-7546-447D-8A29-B1E8076A70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78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4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24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4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2D414BF-A27A-4D4C-BB3F-A465B32EEA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08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fld id="{7547DD4D-DB6B-4D8F-A420-4D6B75AA90A6}" type="slidenum">
              <a:rPr lang="en-US"/>
              <a:pPr eaLnBrk="1">
                <a:lnSpc>
                  <a:spcPct val="93000"/>
                </a:lnSpc>
                <a:buSzPct val="100000"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2pPr>
      <a:lvl3pPr marL="1143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3pPr>
      <a:lvl4pPr marL="1600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4pPr>
      <a:lvl5pPr marL="20574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08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fld id="{7547DD4D-DB6B-4D8F-A420-4D6B75AA90A6}" type="slidenum">
              <a:rPr lang="en-US"/>
              <a:pPr eaLnBrk="1">
                <a:lnSpc>
                  <a:spcPct val="93000"/>
                </a:lnSpc>
                <a:buSzPct val="100000"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2pPr>
      <a:lvl3pPr marL="1143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3pPr>
      <a:lvl4pPr marL="1600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4pPr>
      <a:lvl5pPr marL="20574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62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621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08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31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eaLnBrk="1">
              <a:lnSpc>
                <a:spcPct val="93000"/>
              </a:lnSpc>
              <a:buSzPct val="100000"/>
            </a:pPr>
            <a:fld id="{7547DD4D-DB6B-4D8F-A420-4D6B75AA90A6}" type="slidenum">
              <a:rPr lang="en-US"/>
              <a:pPr eaLnBrk="1">
                <a:lnSpc>
                  <a:spcPct val="93000"/>
                </a:lnSpc>
                <a:buSzPct val="100000"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2pPr>
      <a:lvl3pPr marL="1143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3pPr>
      <a:lvl4pPr marL="1600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4pPr>
      <a:lvl5pPr marL="20574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SimSun" panose="02010609030101010101" pitchFamily="49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mailto:direcci&#243;n@cimab.transnet.cu" TargetMode="External"/><Relationship Id="rId3" Type="http://schemas.openxmlformats.org/officeDocument/2006/relationships/hyperlink" Target="mailto:unep-cartagenaconvention@un.org" TargetMode="External"/><Relationship Id="rId7" Type="http://schemas.openxmlformats.org/officeDocument/2006/relationships/image" Target="../media/image49.png"/><Relationship Id="rId12" Type="http://schemas.openxmlformats.org/officeDocument/2006/relationships/hyperlink" Target="https://www.cimab.transnet.cu/" TargetMode="External"/><Relationship Id="rId2" Type="http://schemas.openxmlformats.org/officeDocument/2006/relationships/hyperlink" Target="https://www.unenvironment.org/cep/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gefcrew.org/carrcu/18IGM/4LBSCOP/Info-Docs/IG.41_INF.3-e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ABF9C74-E67B-491B-AA22-753949997DA2}"/>
              </a:ext>
            </a:extLst>
          </p:cNvPr>
          <p:cNvGrpSpPr/>
          <p:nvPr/>
        </p:nvGrpSpPr>
        <p:grpSpPr>
          <a:xfrm>
            <a:off x="657692" y="4840982"/>
            <a:ext cx="8631091" cy="516306"/>
            <a:chOff x="1352488" y="4635475"/>
            <a:chExt cx="8424936" cy="648391"/>
          </a:xfrm>
        </p:grpSpPr>
        <p:sp>
          <p:nvSpPr>
            <p:cNvPr id="3075" name="Text Box 2"/>
            <p:cNvSpPr txBox="1">
              <a:spLocks noChangeArrowheads="1"/>
            </p:cNvSpPr>
            <p:nvPr/>
          </p:nvSpPr>
          <p:spPr bwMode="auto">
            <a:xfrm>
              <a:off x="1352488" y="4982241"/>
              <a:ext cx="8424936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624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9pPr>
            </a:lstStyle>
            <a:p>
              <a:pPr algn="ctr" eaLnBrk="1">
                <a:buClrTx/>
                <a:buFontTx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Joint Monitoring and Assessment Open Ended Working Group and Sargassum Working Group Meeting/Workshop</a:t>
              </a:r>
              <a:endParaRPr lang="en-US" sz="1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  <p:sp>
          <p:nvSpPr>
            <p:cNvPr id="3076" name="Text Box 3"/>
            <p:cNvSpPr txBox="1">
              <a:spLocks noChangeArrowheads="1"/>
            </p:cNvSpPr>
            <p:nvPr/>
          </p:nvSpPr>
          <p:spPr bwMode="auto">
            <a:xfrm>
              <a:off x="4392240" y="4635475"/>
              <a:ext cx="234543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4720" rIns="90000" bIns="4500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SimSun" panose="02010609030101010101" pitchFamily="49" charset="-122"/>
                </a:defRPr>
              </a:lvl9pPr>
            </a:lstStyle>
            <a:p>
              <a:pPr algn="r" eaLnBrk="1">
                <a:buClrTx/>
                <a:buFontTx/>
                <a:buNone/>
              </a:pPr>
              <a:r>
                <a:rPr lang="en-US" sz="1600" i="1" dirty="0">
                  <a:solidFill>
                    <a:schemeClr val="tx1"/>
                  </a:solidFill>
                </a:rPr>
                <a:t>18 de </a:t>
              </a:r>
              <a:r>
                <a:rPr lang="en-US" sz="1600" i="1" dirty="0" err="1">
                  <a:solidFill>
                    <a:schemeClr val="tx1"/>
                  </a:solidFill>
                </a:rPr>
                <a:t>marzo</a:t>
              </a:r>
              <a:r>
                <a:rPr lang="en-US" sz="1600" i="1" dirty="0">
                  <a:solidFill>
                    <a:schemeClr val="tx1"/>
                  </a:solidFill>
                </a:rPr>
                <a:t> de 2025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440E013-D377-4439-8998-CED2EF697942}"/>
              </a:ext>
            </a:extLst>
          </p:cNvPr>
          <p:cNvSpPr txBox="1"/>
          <p:nvPr/>
        </p:nvSpPr>
        <p:spPr>
          <a:xfrm>
            <a:off x="550298" y="261875"/>
            <a:ext cx="8988467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48410" marR="607695" indent="-450215" algn="ctr">
              <a:spcAft>
                <a:spcPts val="0"/>
              </a:spcAft>
            </a:pP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Regional de Reducción</a:t>
            </a:r>
            <a:r>
              <a:rPr lang="es-ES" sz="2400" b="1" i="1" spc="-4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b="1" i="1" spc="-3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Contaminación</a:t>
            </a:r>
            <a:r>
              <a:rPr lang="es-ES" sz="2400" b="1" i="1" spc="-1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ES" sz="2400" b="1" i="1" spc="-1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Nutrientes y Plan de Acción para</a:t>
            </a:r>
            <a:r>
              <a:rPr lang="es-ES" sz="2400" b="1" i="1" spc="-70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S" sz="2400" b="1" i="1" spc="-60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Región</a:t>
            </a:r>
            <a:r>
              <a:rPr lang="es-ES" sz="2400" b="1" i="1" spc="-5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S" sz="2400" b="1" i="1" spc="-5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</a:t>
            </a:r>
            <a:r>
              <a:rPr lang="es-ES" sz="2400" b="1" i="1" spc="-55" dirty="0">
                <a:solidFill>
                  <a:srgbClr val="4471C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spc="-10" dirty="0">
                <a:solidFill>
                  <a:srgbClr val="4471C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Caribe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D19ECDD-781A-438A-84A1-2DE778B191AC}"/>
              </a:ext>
            </a:extLst>
          </p:cNvPr>
          <p:cNvGrpSpPr>
            <a:grpSpLocks/>
          </p:cNvGrpSpPr>
          <p:nvPr/>
        </p:nvGrpSpPr>
        <p:grpSpPr>
          <a:xfrm>
            <a:off x="6211882" y="3712145"/>
            <a:ext cx="3290041" cy="647243"/>
            <a:chOff x="0" y="0"/>
            <a:chExt cx="3656704" cy="621017"/>
          </a:xfrm>
        </p:grpSpPr>
        <p:pic>
          <p:nvPicPr>
            <p:cNvPr id="10" name="Image 11">
              <a:extLst>
                <a:ext uri="{FF2B5EF4-FFF2-40B4-BE49-F238E27FC236}">
                  <a16:creationId xmlns:a16="http://schemas.microsoft.com/office/drawing/2014/main" id="{42B64DFD-B47B-4353-8516-2910F6535DC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56704" cy="621017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C678B6-4AA5-4BFF-B195-9335F039510B}"/>
              </a:ext>
            </a:extLst>
          </p:cNvPr>
          <p:cNvSpPr txBox="1"/>
          <p:nvPr/>
        </p:nvSpPr>
        <p:spPr>
          <a:xfrm>
            <a:off x="71760" y="3343775"/>
            <a:ext cx="6609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Autoras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principales</a:t>
            </a:r>
            <a:r>
              <a:rPr lang="en-US" sz="1400" i="1" dirty="0">
                <a:solidFill>
                  <a:schemeClr val="tx1"/>
                </a:solidFill>
              </a:rPr>
              <a:t>: Sherry </a:t>
            </a:r>
            <a:r>
              <a:rPr lang="en-US" sz="1400" i="1" dirty="0" err="1">
                <a:solidFill>
                  <a:schemeClr val="tx1"/>
                </a:solidFill>
              </a:rPr>
              <a:t>Heileman</a:t>
            </a:r>
            <a:r>
              <a:rPr lang="en-US" sz="1400" i="1" dirty="0">
                <a:solidFill>
                  <a:schemeClr val="tx1"/>
                </a:solidFill>
              </a:rPr>
              <a:t>, Liana McManus</a:t>
            </a:r>
          </a:p>
        </p:txBody>
      </p:sp>
      <p:grpSp>
        <p:nvGrpSpPr>
          <p:cNvPr id="13" name="Group 35">
            <a:extLst>
              <a:ext uri="{FF2B5EF4-FFF2-40B4-BE49-F238E27FC236}">
                <a16:creationId xmlns:a16="http://schemas.microsoft.com/office/drawing/2014/main" id="{B820F0D0-8681-4FB6-8F6B-3CF1F78629B7}"/>
              </a:ext>
            </a:extLst>
          </p:cNvPr>
          <p:cNvGrpSpPr/>
          <p:nvPr/>
        </p:nvGrpSpPr>
        <p:grpSpPr>
          <a:xfrm>
            <a:off x="67659" y="3731379"/>
            <a:ext cx="4412486" cy="935022"/>
            <a:chOff x="1001037" y="5358119"/>
            <a:chExt cx="6161810" cy="1307624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C443B71A-662E-4A2C-ADC5-6701E614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536" y="5358119"/>
              <a:ext cx="1100140" cy="1100140"/>
            </a:xfrm>
            <a:prstGeom prst="rect">
              <a:avLst/>
            </a:prstGeom>
          </p:spPr>
        </p:pic>
        <p:pic>
          <p:nvPicPr>
            <p:cNvPr id="16" name="Picture 18">
              <a:extLst>
                <a:ext uri="{FF2B5EF4-FFF2-40B4-BE49-F238E27FC236}">
                  <a16:creationId xmlns:a16="http://schemas.microsoft.com/office/drawing/2014/main" id="{6919BD94-98C2-484E-A71B-D7E9E0891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037" y="5371372"/>
              <a:ext cx="1294372" cy="1294371"/>
            </a:xfrm>
            <a:prstGeom prst="rect">
              <a:avLst/>
            </a:prstGeom>
          </p:spPr>
        </p:pic>
        <p:pic>
          <p:nvPicPr>
            <p:cNvPr id="17" name="Imagen 136">
              <a:extLst>
                <a:ext uri="{FF2B5EF4-FFF2-40B4-BE49-F238E27FC236}">
                  <a16:creationId xmlns:a16="http://schemas.microsoft.com/office/drawing/2014/main" id="{64C65B2A-E5E1-49DE-A405-69E1D0514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72" y="5582006"/>
              <a:ext cx="2779775" cy="652367"/>
            </a:xfrm>
            <a:prstGeom prst="rect">
              <a:avLst/>
            </a:prstGeom>
            <a:noFill/>
          </p:spPr>
        </p:pic>
        <p:pic>
          <p:nvPicPr>
            <p:cNvPr id="18" name="Picture 34">
              <a:extLst>
                <a:ext uri="{FF2B5EF4-FFF2-40B4-BE49-F238E27FC236}">
                  <a16:creationId xmlns:a16="http://schemas.microsoft.com/office/drawing/2014/main" id="{FB4C89E8-11B3-4597-A40A-D37569404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6462" y="5566163"/>
              <a:ext cx="899346" cy="899345"/>
            </a:xfrm>
            <a:prstGeom prst="rect">
              <a:avLst/>
            </a:prstGeom>
          </p:spPr>
        </p:pic>
      </p:grpSp>
      <p:pic>
        <p:nvPicPr>
          <p:cNvPr id="19" name="Picture 2" descr="UFPA's logo (coat of arms)">
            <a:extLst>
              <a:ext uri="{FF2B5EF4-FFF2-40B4-BE49-F238E27FC236}">
                <a16:creationId xmlns:a16="http://schemas.microsoft.com/office/drawing/2014/main" id="{FEEC0225-7D79-4124-BDAF-6A2BBAA6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502" y="3713855"/>
            <a:ext cx="650367" cy="7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CD1E67A-1EE0-4146-965A-C75A0341A24D}"/>
              </a:ext>
            </a:extLst>
          </p:cNvPr>
          <p:cNvSpPr txBox="1"/>
          <p:nvPr/>
        </p:nvSpPr>
        <p:spPr>
          <a:xfrm>
            <a:off x="6933549" y="3302329"/>
            <a:ext cx="1653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Apoyo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Financiero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11FC740-2246-48DD-BE30-6D6E20A8B165}"/>
              </a:ext>
            </a:extLst>
          </p:cNvPr>
          <p:cNvSpPr txBox="1"/>
          <p:nvPr/>
        </p:nvSpPr>
        <p:spPr>
          <a:xfrm>
            <a:off x="2232000" y="1870237"/>
            <a:ext cx="647783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Nutrients Reduction Strategy and Action Plan</a:t>
            </a:r>
            <a:r>
              <a:rPr lang="es-ES" sz="2400" b="1" i="1" spc="-10" dirty="0">
                <a:solidFill>
                  <a:schemeClr val="accent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WRC (RNPRSAP) </a:t>
            </a:r>
            <a:endParaRPr lang="es-ES" sz="2400" b="1" i="1" dirty="0">
              <a:solidFill>
                <a:schemeClr val="accent4"/>
              </a:solidFill>
              <a:latin typeface="Segoe UI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2734AC-6472-4716-B373-C0EDF32E99D8}"/>
              </a:ext>
            </a:extLst>
          </p:cNvPr>
          <p:cNvSpPr txBox="1"/>
          <p:nvPr/>
        </p:nvSpPr>
        <p:spPr>
          <a:xfrm>
            <a:off x="130133" y="747043"/>
            <a:ext cx="5544616" cy="4770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3663" marR="629285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s-ES" sz="16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Meta:  </a:t>
            </a:r>
          </a:p>
          <a:p>
            <a:pPr marL="93663" marR="629285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Establecer un marco de colaboración para la reducción progresiva de los impactos del exceso de carga de nutrientes en los ecosistemas costeros y marinos prioritarios de la RGC.</a:t>
            </a:r>
          </a:p>
          <a:p>
            <a:pPr marL="93663" marR="629285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s-ES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marL="93663"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 </a:t>
            </a:r>
            <a:r>
              <a:rPr lang="es-ES" sz="1600" b="1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Objetivos generales:</a:t>
            </a:r>
          </a:p>
          <a:p>
            <a:pPr marL="379413" marR="656590" lvl="3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Ayudar a definir las normas y criterios regionales para los vertidos de nutrientes </a:t>
            </a:r>
          </a:p>
          <a:p>
            <a:pPr marL="379413" marR="656590" lvl="3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Apoyar las reformas institucionales, políticas y legales relacionadas con la gestión de nutrientes </a:t>
            </a:r>
          </a:p>
          <a:p>
            <a:pPr marL="379413" marR="657860" lvl="3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Contribuir al cumplimiento de los compromisos regionales y mundiales pertinentes; </a:t>
            </a:r>
          </a:p>
          <a:p>
            <a:pPr marL="379413" marR="657860" lvl="3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Contribuir a la puesta en marcha de la Plataforma del Caribe para la Gestión de Nutrientes;</a:t>
            </a:r>
          </a:p>
          <a:p>
            <a:pPr marL="379413" lvl="3" indent="-28575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Contribuir a la campaña mundial de las Naciones </a:t>
            </a:r>
          </a:p>
          <a:p>
            <a:pPr marL="93663" lvl="3" indent="0" algn="just"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s-ES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Unidas sobre la gestión sostenible del nitrógeno.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F670-5D94-402E-846F-E4BF6767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769" y="747042"/>
            <a:ext cx="4504863" cy="47705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Goal: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Establish a collaborative framework for the progressive reduction of impacts from excess nutrient loads on priority coastal and marine ecosystems in the WCR.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Objectives: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Assist in defining regional standards &amp; criteria for nutrient discharges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Support institutional, policy &amp; legal reforms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Contribute to relevant regional &amp; global commitments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Contribute to the operationalization of the Caribbean Platform for Nutrient Management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Contribute to the UN Global Campaign on Sustainable Nitrogen Management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ACE8A-65DE-4F6B-8C9C-CF04F74D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6" y="50306"/>
            <a:ext cx="8694539" cy="6967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RNPRSAP 2021 - 2023</a:t>
            </a:r>
          </a:p>
        </p:txBody>
      </p:sp>
    </p:spTree>
    <p:extLst>
      <p:ext uri="{BB962C8B-B14F-4D97-AF65-F5344CB8AC3E}">
        <p14:creationId xmlns:p14="http://schemas.microsoft.com/office/powerpoint/2010/main" val="238921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CD85-3C4E-4572-9A55-A4599660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93"/>
            <a:ext cx="8694539" cy="6967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RNPRSAP Structure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E17093E2-C35D-4096-BC30-53E21EB94CF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03316" y="1301955"/>
          <a:ext cx="4284266" cy="38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496531-42BD-4C3A-B7F8-CC44745C5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6" y="2254383"/>
            <a:ext cx="3913522" cy="3114174"/>
          </a:xfrm>
          <a:solidFill>
            <a:schemeClr val="accent4">
              <a:lumMod val="20000"/>
              <a:lumOff val="80000"/>
              <a:alpha val="5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656594-244D-44F8-B15E-E26B193A7B50}"/>
              </a:ext>
            </a:extLst>
          </p:cNvPr>
          <p:cNvSpPr txBox="1"/>
          <p:nvPr/>
        </p:nvSpPr>
        <p:spPr>
          <a:xfrm>
            <a:off x="182711" y="1192456"/>
            <a:ext cx="4284266" cy="1033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510" indent="-283510" defTabSz="7560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16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9 STRATEGIC PILLARS </a:t>
            </a:r>
          </a:p>
          <a:p>
            <a:pPr defTabSz="7560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88" dirty="0">
                <a:solidFill>
                  <a:prstClr val="black"/>
                </a:solidFill>
                <a:latin typeface="Calibri" panose="020F0502020204030204"/>
                <a:ea typeface="+mn-ea"/>
              </a:rPr>
              <a:t>Nutrient sources (5), Ecological impacts (2) Socioeconomic consequences (1), Enabling conditions (1)</a:t>
            </a:r>
          </a:p>
        </p:txBody>
      </p:sp>
    </p:spTree>
    <p:extLst>
      <p:ext uri="{BB962C8B-B14F-4D97-AF65-F5344CB8AC3E}">
        <p14:creationId xmlns:p14="http://schemas.microsoft.com/office/powerpoint/2010/main" val="330452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46" descr="Diagram  Description automatically generated ">
            <a:extLst>
              <a:ext uri="{FF2B5EF4-FFF2-40B4-BE49-F238E27FC236}">
                <a16:creationId xmlns:a16="http://schemas.microsoft.com/office/drawing/2014/main" id="{6174D321-E23C-49B2-BCC0-106DC6315EA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0" y="0"/>
            <a:ext cx="9793088" cy="55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3E49F-2784-EA42-8CD8-624E940B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995"/>
            <a:ext cx="9792839" cy="864096"/>
          </a:xfrm>
        </p:spPr>
        <p:txBody>
          <a:bodyPr anchor="b">
            <a:normAutofit fontScale="90000"/>
          </a:bodyPr>
          <a:lstStyle/>
          <a:p>
            <a:r>
              <a:rPr lang="en-US" sz="3100" dirty="0">
                <a:latin typeface="+mn-lt"/>
              </a:rPr>
              <a:t>Pillar 1: Sustainable nutrient management in agriculture 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(Annex IV)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54C35-9783-394B-B7F9-75FDCAB1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" y="1323107"/>
            <a:ext cx="9649071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Objective 1.1. Improved nitrogen (nutrient) use efficiency (NUE) in crop production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BMP examples: ‘4Rs’ approach (right fertilizer, right rate, right time of application, right placement); nutrient recovery and recycling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6B62E4-7C09-48A0-8004-AC022C58E7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21" y="1611139"/>
            <a:ext cx="9094918" cy="32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08CC-E4C5-4A30-909E-1531E4BB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7" y="221223"/>
            <a:ext cx="9263608" cy="527038"/>
          </a:xfrm>
        </p:spPr>
        <p:txBody>
          <a:bodyPr anchor="b">
            <a:normAutofit fontScale="90000"/>
          </a:bodyPr>
          <a:lstStyle/>
          <a:p>
            <a:r>
              <a:rPr lang="en-US" sz="3400" dirty="0">
                <a:latin typeface="+mn-lt"/>
              </a:rPr>
              <a:t>Pillar 3: Domestic wastewater effluent (Annex III)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10E23-E3D7-4DD6-A4E5-1A3BFF5B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4" y="1035075"/>
            <a:ext cx="9335616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Objective 3.1. Domestic wastewater effluent meeting standards for nutrients 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i="1" dirty="0"/>
          </a:p>
          <a:p>
            <a:pPr marL="0" indent="0">
              <a:buNone/>
            </a:pPr>
            <a:endParaRPr lang="en-US" sz="7200" i="1" dirty="0"/>
          </a:p>
          <a:p>
            <a:pPr marL="0" indent="0">
              <a:buNone/>
            </a:pPr>
            <a:endParaRPr lang="en-US" sz="7200" i="1" dirty="0"/>
          </a:p>
          <a:p>
            <a:pPr marL="0" indent="0">
              <a:buNone/>
            </a:pPr>
            <a:r>
              <a:rPr lang="en-US" sz="7200" i="1" dirty="0"/>
              <a:t>BMP examples: Nature-based solutions in combination with hard engineering, recovery of N and P from domestic wastewater , reuse of treated sanitation waste (e.g., fertilizer, irrigation, biogas production)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BC6EF5-BBEE-46E9-AC25-5602E2A996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62" y="1564733"/>
            <a:ext cx="8496697" cy="29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08CC-E4C5-4A30-909E-1531E4BB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4" y="11039"/>
            <a:ext cx="8694540" cy="109604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Pillar 6: Coastal water quality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10E23-E3D7-4DD6-A4E5-1A3BFF5B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66" y="1107083"/>
            <a:ext cx="9865096" cy="446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Objective 6.1. Coastal water quality meeting environmental standards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BMP examples: Restoration/ protection of coastal vegetation, ecosystem-based approaches (integrated watershed and coastal area management, marine spatial planning) in combination with BMPs to address nutrient pollution sources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7EA5C7-8481-4365-B2E4-B418B752E9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8" y="1539131"/>
            <a:ext cx="9216776" cy="29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73C5-0783-4921-A410-7053187C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8" y="157676"/>
            <a:ext cx="9761571" cy="805392"/>
          </a:xfrm>
        </p:spPr>
        <p:txBody>
          <a:bodyPr vert="horz" lIns="75605" tIns="37802" rIns="75605" bIns="37802" rtlCol="0" anchor="ctr">
            <a:noAutofit/>
          </a:bodyPr>
          <a:lstStyle/>
          <a:p>
            <a:r>
              <a:rPr lang="en-US" sz="4000" dirty="0">
                <a:latin typeface="+mn-lt"/>
              </a:rPr>
              <a:t>Pillar 9: Enabling conditions for addressing nutrient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40A53-5275-491B-9430-F9413BA24255}"/>
              </a:ext>
            </a:extLst>
          </p:cNvPr>
          <p:cNvSpPr txBox="1"/>
          <p:nvPr/>
        </p:nvSpPr>
        <p:spPr>
          <a:xfrm>
            <a:off x="431800" y="1395115"/>
            <a:ext cx="3024336" cy="3456384"/>
          </a:xfrm>
          <a:prstGeom prst="rect">
            <a:avLst/>
          </a:prstGeom>
        </p:spPr>
        <p:txBody>
          <a:bodyPr vert="horz" lIns="75605" tIns="37802" rIns="75605" bIns="37802" rtlCol="0" anchor="t">
            <a:noAutofit/>
          </a:bodyPr>
          <a:lstStyle/>
          <a:p>
            <a:pPr defTabSz="756026" fontAlgn="auto" hangingPunct="1">
              <a:lnSpc>
                <a:spcPct val="90000"/>
              </a:lnSpc>
              <a:spcBef>
                <a:spcPts val="0"/>
              </a:spcBef>
              <a:spcAft>
                <a:spcPts val="496"/>
              </a:spcAft>
              <a:buClrTx/>
              <a:buSzTx/>
            </a:pPr>
            <a:endParaRPr lang="en-US" sz="2400" b="1" dirty="0">
              <a:solidFill>
                <a:schemeClr val="tx1"/>
              </a:solidFill>
              <a:latin typeface="Calibri" panose="020F0502020204030204"/>
              <a:ea typeface="+mn-ea"/>
            </a:endParaRPr>
          </a:p>
          <a:p>
            <a:pPr defTabSz="756026" fontAlgn="auto" hangingPunct="1">
              <a:lnSpc>
                <a:spcPct val="90000"/>
              </a:lnSpc>
              <a:spcBef>
                <a:spcPts val="0"/>
              </a:spcBef>
              <a:spcAft>
                <a:spcPts val="496"/>
              </a:spcAft>
              <a:buClrTx/>
              <a:buSzTx/>
            </a:pPr>
            <a:endParaRPr lang="en-US" sz="2400" b="1" dirty="0">
              <a:solidFill>
                <a:schemeClr val="tx1"/>
              </a:solidFill>
              <a:latin typeface="Calibri" panose="020F0502020204030204"/>
              <a:ea typeface="+mn-ea"/>
            </a:endParaRPr>
          </a:p>
          <a:p>
            <a:pPr defTabSz="756026" fontAlgn="auto" hangingPunct="1">
              <a:lnSpc>
                <a:spcPct val="90000"/>
              </a:lnSpc>
              <a:spcBef>
                <a:spcPts val="0"/>
              </a:spcBef>
              <a:spcAft>
                <a:spcPts val="496"/>
              </a:spcAft>
              <a:buClrTx/>
              <a:buSzTx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Objective 9.1. Establish enabling conditions for addressing nutrient pollution and its impacts in the WCR 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30F5A253-90A6-4578-B8B1-B2C936B26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41609"/>
              </p:ext>
            </p:extLst>
          </p:nvPr>
        </p:nvGraphicFramePr>
        <p:xfrm>
          <a:off x="3747134" y="1251099"/>
          <a:ext cx="6158205" cy="4192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8205">
                  <a:extLst>
                    <a:ext uri="{9D8B030D-6E8A-4147-A177-3AD203B41FA5}">
                      <a16:colId xmlns:a16="http://schemas.microsoft.com/office/drawing/2014/main" val="3151657663"/>
                    </a:ext>
                  </a:extLst>
                </a:gridCol>
              </a:tblGrid>
              <a:tr h="2498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Target</a:t>
                      </a: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1406410394"/>
                  </a:ext>
                </a:extLst>
              </a:tr>
              <a:tr h="407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Enhance institutional frameworks and mechanisms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8480" marR="48480" marT="0" marB="0"/>
                </a:tc>
                <a:extLst>
                  <a:ext uri="{0D108BD9-81ED-4DB2-BD59-A6C34878D82A}">
                    <a16:rowId xmlns:a16="http://schemas.microsoft.com/office/drawing/2014/main" val="2560313117"/>
                  </a:ext>
                </a:extLst>
              </a:tr>
              <a:tr h="4472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Promote policy &amp; legislative reforms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2152230373"/>
                  </a:ext>
                </a:extLst>
              </a:tr>
              <a:tr h="5859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Improve data &amp; knowledge base &amp; decision support systems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3368181998"/>
                  </a:ext>
                </a:extLst>
              </a:tr>
              <a:tr h="4472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Improve science-based policy &amp; decision-making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1491181742"/>
                  </a:ext>
                </a:extLst>
              </a:tr>
              <a:tr h="4472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Strengthen capacity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2023078042"/>
                  </a:ext>
                </a:extLst>
              </a:tr>
              <a:tr h="4973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Increase stakeholder involvement, buy-in &amp; awareness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3010874714"/>
                  </a:ext>
                </a:extLst>
              </a:tr>
              <a:tr h="5859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Promote development of sustainable financing mechanisms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L="64640" marR="64640" marT="32320" marB="32320"/>
                </a:tc>
                <a:extLst>
                  <a:ext uri="{0D108BD9-81ED-4DB2-BD59-A6C34878D82A}">
                    <a16:rowId xmlns:a16="http://schemas.microsoft.com/office/drawing/2014/main" val="234238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0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6D5B9-F0AF-F440-947A-D52120241203}"/>
              </a:ext>
            </a:extLst>
          </p:cNvPr>
          <p:cNvGrpSpPr/>
          <p:nvPr/>
        </p:nvGrpSpPr>
        <p:grpSpPr>
          <a:xfrm>
            <a:off x="894333" y="440812"/>
            <a:ext cx="8553958" cy="5278113"/>
            <a:chOff x="2154898" y="942132"/>
            <a:chExt cx="20701927" cy="12773868"/>
          </a:xfrm>
          <a:solidFill>
            <a:schemeClr val="bg1">
              <a:lumMod val="95000"/>
            </a:schemeClr>
          </a:solidFill>
        </p:grpSpPr>
        <p:sp>
          <p:nvSpPr>
            <p:cNvPr id="3075" name="Freeform 3">
              <a:extLst>
                <a:ext uri="{FF2B5EF4-FFF2-40B4-BE49-F238E27FC236}">
                  <a16:creationId xmlns:a16="http://schemas.microsoft.com/office/drawing/2014/main" id="{D8E04B42-315A-1546-A98C-D011E55F9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6785" y="942132"/>
              <a:ext cx="2614341" cy="2074062"/>
            </a:xfrm>
            <a:custGeom>
              <a:avLst/>
              <a:gdLst>
                <a:gd name="T0" fmla="*/ 3224 w 3840"/>
                <a:gd name="T1" fmla="*/ 983 h 3047"/>
                <a:gd name="T2" fmla="*/ 3224 w 3840"/>
                <a:gd name="T3" fmla="*/ 983 h 3047"/>
                <a:gd name="T4" fmla="*/ 3048 w 3840"/>
                <a:gd name="T5" fmla="*/ 1010 h 3047"/>
                <a:gd name="T6" fmla="*/ 3048 w 3840"/>
                <a:gd name="T7" fmla="*/ 1010 h 3047"/>
                <a:gd name="T8" fmla="*/ 3048 w 3840"/>
                <a:gd name="T9" fmla="*/ 983 h 3047"/>
                <a:gd name="T10" fmla="*/ 3048 w 3840"/>
                <a:gd name="T11" fmla="*/ 983 h 3047"/>
                <a:gd name="T12" fmla="*/ 2065 w 3840"/>
                <a:gd name="T13" fmla="*/ 0 h 3047"/>
                <a:gd name="T14" fmla="*/ 2065 w 3840"/>
                <a:gd name="T15" fmla="*/ 0 h 3047"/>
                <a:gd name="T16" fmla="*/ 1091 w 3840"/>
                <a:gd name="T17" fmla="*/ 847 h 3047"/>
                <a:gd name="T18" fmla="*/ 1091 w 3840"/>
                <a:gd name="T19" fmla="*/ 847 h 3047"/>
                <a:gd name="T20" fmla="*/ 820 w 3840"/>
                <a:gd name="T21" fmla="*/ 801 h 3047"/>
                <a:gd name="T22" fmla="*/ 820 w 3840"/>
                <a:gd name="T23" fmla="*/ 801 h 3047"/>
                <a:gd name="T24" fmla="*/ 0 w 3840"/>
                <a:gd name="T25" fmla="*/ 1621 h 3047"/>
                <a:gd name="T26" fmla="*/ 0 w 3840"/>
                <a:gd name="T27" fmla="*/ 1621 h 3047"/>
                <a:gd name="T28" fmla="*/ 694 w 3840"/>
                <a:gd name="T29" fmla="*/ 2431 h 3047"/>
                <a:gd name="T30" fmla="*/ 694 w 3840"/>
                <a:gd name="T31" fmla="*/ 2431 h 3047"/>
                <a:gd name="T32" fmla="*/ 1472 w 3840"/>
                <a:gd name="T33" fmla="*/ 3046 h 3047"/>
                <a:gd name="T34" fmla="*/ 1472 w 3840"/>
                <a:gd name="T35" fmla="*/ 3046 h 3047"/>
                <a:gd name="T36" fmla="*/ 2181 w 3840"/>
                <a:gd name="T37" fmla="*/ 2618 h 3047"/>
                <a:gd name="T38" fmla="*/ 2181 w 3840"/>
                <a:gd name="T39" fmla="*/ 2618 h 3047"/>
                <a:gd name="T40" fmla="*/ 2653 w 3840"/>
                <a:gd name="T41" fmla="*/ 2866 h 3047"/>
                <a:gd name="T42" fmla="*/ 2653 w 3840"/>
                <a:gd name="T43" fmla="*/ 2866 h 3047"/>
                <a:gd name="T44" fmla="*/ 3224 w 3840"/>
                <a:gd name="T45" fmla="*/ 2295 h 3047"/>
                <a:gd name="T46" fmla="*/ 3224 w 3840"/>
                <a:gd name="T47" fmla="*/ 2295 h 3047"/>
                <a:gd name="T48" fmla="*/ 3218 w 3840"/>
                <a:gd name="T49" fmla="*/ 2213 h 3047"/>
                <a:gd name="T50" fmla="*/ 3218 w 3840"/>
                <a:gd name="T51" fmla="*/ 2213 h 3047"/>
                <a:gd name="T52" fmla="*/ 3224 w 3840"/>
                <a:gd name="T53" fmla="*/ 2213 h 3047"/>
                <a:gd name="T54" fmla="*/ 3224 w 3840"/>
                <a:gd name="T55" fmla="*/ 2213 h 3047"/>
                <a:gd name="T56" fmla="*/ 3839 w 3840"/>
                <a:gd name="T57" fmla="*/ 1598 h 3047"/>
                <a:gd name="T58" fmla="*/ 3839 w 3840"/>
                <a:gd name="T59" fmla="*/ 1598 h 3047"/>
                <a:gd name="T60" fmla="*/ 3224 w 3840"/>
                <a:gd name="T61" fmla="*/ 983 h 3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0" h="3047">
                  <a:moveTo>
                    <a:pt x="3224" y="983"/>
                  </a:moveTo>
                  <a:lnTo>
                    <a:pt x="3224" y="983"/>
                  </a:lnTo>
                  <a:cubicBezTo>
                    <a:pt x="3163" y="983"/>
                    <a:pt x="3104" y="993"/>
                    <a:pt x="3048" y="1010"/>
                  </a:cubicBezTo>
                  <a:lnTo>
                    <a:pt x="3048" y="1010"/>
                  </a:lnTo>
                  <a:cubicBezTo>
                    <a:pt x="3048" y="1001"/>
                    <a:pt x="3048" y="992"/>
                    <a:pt x="3048" y="983"/>
                  </a:cubicBezTo>
                  <a:lnTo>
                    <a:pt x="3048" y="983"/>
                  </a:lnTo>
                  <a:cubicBezTo>
                    <a:pt x="3048" y="440"/>
                    <a:pt x="2608" y="0"/>
                    <a:pt x="2065" y="0"/>
                  </a:cubicBezTo>
                  <a:lnTo>
                    <a:pt x="2065" y="0"/>
                  </a:lnTo>
                  <a:cubicBezTo>
                    <a:pt x="1568" y="0"/>
                    <a:pt x="1157" y="369"/>
                    <a:pt x="1091" y="847"/>
                  </a:cubicBezTo>
                  <a:lnTo>
                    <a:pt x="1091" y="847"/>
                  </a:lnTo>
                  <a:cubicBezTo>
                    <a:pt x="1006" y="817"/>
                    <a:pt x="915" y="801"/>
                    <a:pt x="820" y="801"/>
                  </a:cubicBezTo>
                  <a:lnTo>
                    <a:pt x="820" y="801"/>
                  </a:lnTo>
                  <a:cubicBezTo>
                    <a:pt x="367" y="801"/>
                    <a:pt x="0" y="1168"/>
                    <a:pt x="0" y="1621"/>
                  </a:cubicBezTo>
                  <a:lnTo>
                    <a:pt x="0" y="1621"/>
                  </a:lnTo>
                  <a:cubicBezTo>
                    <a:pt x="0" y="2031"/>
                    <a:pt x="301" y="2370"/>
                    <a:pt x="694" y="2431"/>
                  </a:cubicBezTo>
                  <a:lnTo>
                    <a:pt x="694" y="2431"/>
                  </a:lnTo>
                  <a:cubicBezTo>
                    <a:pt x="779" y="2784"/>
                    <a:pt x="1094" y="3046"/>
                    <a:pt x="1472" y="3046"/>
                  </a:cubicBezTo>
                  <a:lnTo>
                    <a:pt x="1472" y="3046"/>
                  </a:lnTo>
                  <a:cubicBezTo>
                    <a:pt x="1780" y="3046"/>
                    <a:pt x="2047" y="2872"/>
                    <a:pt x="2181" y="2618"/>
                  </a:cubicBezTo>
                  <a:lnTo>
                    <a:pt x="2181" y="2618"/>
                  </a:lnTo>
                  <a:cubicBezTo>
                    <a:pt x="2284" y="2768"/>
                    <a:pt x="2457" y="2866"/>
                    <a:pt x="2653" y="2866"/>
                  </a:cubicBezTo>
                  <a:lnTo>
                    <a:pt x="2653" y="2866"/>
                  </a:lnTo>
                  <a:cubicBezTo>
                    <a:pt x="2968" y="2866"/>
                    <a:pt x="3224" y="2611"/>
                    <a:pt x="3224" y="2295"/>
                  </a:cubicBezTo>
                  <a:lnTo>
                    <a:pt x="3224" y="2295"/>
                  </a:lnTo>
                  <a:cubicBezTo>
                    <a:pt x="3224" y="2267"/>
                    <a:pt x="3222" y="2240"/>
                    <a:pt x="3218" y="2213"/>
                  </a:cubicBezTo>
                  <a:lnTo>
                    <a:pt x="3218" y="2213"/>
                  </a:lnTo>
                  <a:cubicBezTo>
                    <a:pt x="3220" y="2213"/>
                    <a:pt x="3222" y="2213"/>
                    <a:pt x="3224" y="2213"/>
                  </a:cubicBezTo>
                  <a:lnTo>
                    <a:pt x="3224" y="2213"/>
                  </a:lnTo>
                  <a:cubicBezTo>
                    <a:pt x="3564" y="2213"/>
                    <a:pt x="3839" y="1939"/>
                    <a:pt x="3839" y="1598"/>
                  </a:cubicBezTo>
                  <a:lnTo>
                    <a:pt x="3839" y="1598"/>
                  </a:lnTo>
                  <a:cubicBezTo>
                    <a:pt x="3839" y="1259"/>
                    <a:pt x="3564" y="983"/>
                    <a:pt x="3224" y="9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77" name="Freeform 5">
              <a:extLst>
                <a:ext uri="{FF2B5EF4-FFF2-40B4-BE49-F238E27FC236}">
                  <a16:creationId xmlns:a16="http://schemas.microsoft.com/office/drawing/2014/main" id="{7C636C20-E210-104C-A344-38BEB817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248" y="6549006"/>
              <a:ext cx="1884967" cy="1149588"/>
            </a:xfrm>
            <a:custGeom>
              <a:avLst/>
              <a:gdLst>
                <a:gd name="T0" fmla="*/ 1419 w 2768"/>
                <a:gd name="T1" fmla="*/ 953 h 1690"/>
                <a:gd name="T2" fmla="*/ 1419 w 2768"/>
                <a:gd name="T3" fmla="*/ 953 h 1690"/>
                <a:gd name="T4" fmla="*/ 1397 w 2768"/>
                <a:gd name="T5" fmla="*/ 918 h 1690"/>
                <a:gd name="T6" fmla="*/ 1397 w 2768"/>
                <a:gd name="T7" fmla="*/ 918 h 1690"/>
                <a:gd name="T8" fmla="*/ 1434 w 2768"/>
                <a:gd name="T9" fmla="*/ 938 h 1690"/>
                <a:gd name="T10" fmla="*/ 1434 w 2768"/>
                <a:gd name="T11" fmla="*/ 938 h 1690"/>
                <a:gd name="T12" fmla="*/ 1419 w 2768"/>
                <a:gd name="T13" fmla="*/ 953 h 1690"/>
                <a:gd name="T14" fmla="*/ 2290 w 2768"/>
                <a:gd name="T15" fmla="*/ 495 h 1690"/>
                <a:gd name="T16" fmla="*/ 2290 w 2768"/>
                <a:gd name="T17" fmla="*/ 495 h 1690"/>
                <a:gd name="T18" fmla="*/ 2149 w 2768"/>
                <a:gd name="T19" fmla="*/ 517 h 1690"/>
                <a:gd name="T20" fmla="*/ 2149 w 2768"/>
                <a:gd name="T21" fmla="*/ 517 h 1690"/>
                <a:gd name="T22" fmla="*/ 2150 w 2768"/>
                <a:gd name="T23" fmla="*/ 495 h 1690"/>
                <a:gd name="T24" fmla="*/ 2150 w 2768"/>
                <a:gd name="T25" fmla="*/ 495 h 1690"/>
                <a:gd name="T26" fmla="*/ 1655 w 2768"/>
                <a:gd name="T27" fmla="*/ 0 h 1690"/>
                <a:gd name="T28" fmla="*/ 1655 w 2768"/>
                <a:gd name="T29" fmla="*/ 0 h 1690"/>
                <a:gd name="T30" fmla="*/ 1264 w 2768"/>
                <a:gd name="T31" fmla="*/ 192 h 1690"/>
                <a:gd name="T32" fmla="*/ 1264 w 2768"/>
                <a:gd name="T33" fmla="*/ 192 h 1690"/>
                <a:gd name="T34" fmla="*/ 967 w 2768"/>
                <a:gd name="T35" fmla="*/ 74 h 1690"/>
                <a:gd name="T36" fmla="*/ 967 w 2768"/>
                <a:gd name="T37" fmla="*/ 74 h 1690"/>
                <a:gd name="T38" fmla="*/ 573 w 2768"/>
                <a:gd name="T39" fmla="*/ 328 h 1690"/>
                <a:gd name="T40" fmla="*/ 573 w 2768"/>
                <a:gd name="T41" fmla="*/ 328 h 1690"/>
                <a:gd name="T42" fmla="*/ 421 w 2768"/>
                <a:gd name="T43" fmla="*/ 299 h 1690"/>
                <a:gd name="T44" fmla="*/ 421 w 2768"/>
                <a:gd name="T45" fmla="*/ 299 h 1690"/>
                <a:gd name="T46" fmla="*/ 0 w 2768"/>
                <a:gd name="T47" fmla="*/ 719 h 1690"/>
                <a:gd name="T48" fmla="*/ 0 w 2768"/>
                <a:gd name="T49" fmla="*/ 719 h 1690"/>
                <a:gd name="T50" fmla="*/ 421 w 2768"/>
                <a:gd name="T51" fmla="*/ 1139 h 1690"/>
                <a:gd name="T52" fmla="*/ 421 w 2768"/>
                <a:gd name="T53" fmla="*/ 1139 h 1690"/>
                <a:gd name="T54" fmla="*/ 518 w 2768"/>
                <a:gd name="T55" fmla="*/ 1128 h 1690"/>
                <a:gd name="T56" fmla="*/ 518 w 2768"/>
                <a:gd name="T57" fmla="*/ 1128 h 1690"/>
                <a:gd name="T58" fmla="*/ 515 w 2768"/>
                <a:gd name="T59" fmla="*/ 1184 h 1690"/>
                <a:gd name="T60" fmla="*/ 515 w 2768"/>
                <a:gd name="T61" fmla="*/ 1184 h 1690"/>
                <a:gd name="T62" fmla="*/ 996 w 2768"/>
                <a:gd name="T63" fmla="*/ 1665 h 1690"/>
                <a:gd name="T64" fmla="*/ 996 w 2768"/>
                <a:gd name="T65" fmla="*/ 1665 h 1690"/>
                <a:gd name="T66" fmla="*/ 1361 w 2768"/>
                <a:gd name="T67" fmla="*/ 1497 h 1690"/>
                <a:gd name="T68" fmla="*/ 1361 w 2768"/>
                <a:gd name="T69" fmla="*/ 1497 h 1690"/>
                <a:gd name="T70" fmla="*/ 1720 w 2768"/>
                <a:gd name="T71" fmla="*/ 1689 h 1690"/>
                <a:gd name="T72" fmla="*/ 1720 w 2768"/>
                <a:gd name="T73" fmla="*/ 1689 h 1690"/>
                <a:gd name="T74" fmla="*/ 2120 w 2768"/>
                <a:gd name="T75" fmla="*/ 1416 h 1690"/>
                <a:gd name="T76" fmla="*/ 2120 w 2768"/>
                <a:gd name="T77" fmla="*/ 1416 h 1690"/>
                <a:gd name="T78" fmla="*/ 2290 w 2768"/>
                <a:gd name="T79" fmla="*/ 1448 h 1690"/>
                <a:gd name="T80" fmla="*/ 2290 w 2768"/>
                <a:gd name="T81" fmla="*/ 1448 h 1690"/>
                <a:gd name="T82" fmla="*/ 2767 w 2768"/>
                <a:gd name="T83" fmla="*/ 971 h 1690"/>
                <a:gd name="T84" fmla="*/ 2767 w 2768"/>
                <a:gd name="T85" fmla="*/ 971 h 1690"/>
                <a:gd name="T86" fmla="*/ 2290 w 2768"/>
                <a:gd name="T87" fmla="*/ 495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8" h="1690">
                  <a:moveTo>
                    <a:pt x="1419" y="953"/>
                  </a:moveTo>
                  <a:lnTo>
                    <a:pt x="1419" y="953"/>
                  </a:lnTo>
                  <a:cubicBezTo>
                    <a:pt x="1412" y="941"/>
                    <a:pt x="1404" y="929"/>
                    <a:pt x="1397" y="918"/>
                  </a:cubicBezTo>
                  <a:lnTo>
                    <a:pt x="1397" y="918"/>
                  </a:lnTo>
                  <a:cubicBezTo>
                    <a:pt x="1409" y="924"/>
                    <a:pt x="1421" y="932"/>
                    <a:pt x="1434" y="938"/>
                  </a:cubicBezTo>
                  <a:lnTo>
                    <a:pt x="1434" y="938"/>
                  </a:lnTo>
                  <a:cubicBezTo>
                    <a:pt x="1429" y="943"/>
                    <a:pt x="1424" y="948"/>
                    <a:pt x="1419" y="953"/>
                  </a:cubicBezTo>
                  <a:close/>
                  <a:moveTo>
                    <a:pt x="2290" y="495"/>
                  </a:moveTo>
                  <a:lnTo>
                    <a:pt x="2290" y="495"/>
                  </a:lnTo>
                  <a:cubicBezTo>
                    <a:pt x="2241" y="495"/>
                    <a:pt x="2194" y="503"/>
                    <a:pt x="2149" y="517"/>
                  </a:cubicBezTo>
                  <a:lnTo>
                    <a:pt x="2149" y="517"/>
                  </a:lnTo>
                  <a:cubicBezTo>
                    <a:pt x="2150" y="510"/>
                    <a:pt x="2150" y="503"/>
                    <a:pt x="2150" y="495"/>
                  </a:cubicBezTo>
                  <a:lnTo>
                    <a:pt x="2150" y="495"/>
                  </a:lnTo>
                  <a:cubicBezTo>
                    <a:pt x="2150" y="222"/>
                    <a:pt x="1928" y="0"/>
                    <a:pt x="1655" y="0"/>
                  </a:cubicBezTo>
                  <a:lnTo>
                    <a:pt x="1655" y="0"/>
                  </a:lnTo>
                  <a:cubicBezTo>
                    <a:pt x="1496" y="0"/>
                    <a:pt x="1355" y="75"/>
                    <a:pt x="1264" y="192"/>
                  </a:cubicBezTo>
                  <a:lnTo>
                    <a:pt x="1264" y="192"/>
                  </a:lnTo>
                  <a:cubicBezTo>
                    <a:pt x="1186" y="119"/>
                    <a:pt x="1082" y="74"/>
                    <a:pt x="967" y="74"/>
                  </a:cubicBezTo>
                  <a:lnTo>
                    <a:pt x="967" y="74"/>
                  </a:lnTo>
                  <a:cubicBezTo>
                    <a:pt x="792" y="74"/>
                    <a:pt x="642" y="179"/>
                    <a:pt x="573" y="328"/>
                  </a:cubicBezTo>
                  <a:lnTo>
                    <a:pt x="573" y="328"/>
                  </a:lnTo>
                  <a:cubicBezTo>
                    <a:pt x="526" y="309"/>
                    <a:pt x="475" y="299"/>
                    <a:pt x="421" y="299"/>
                  </a:cubicBezTo>
                  <a:lnTo>
                    <a:pt x="421" y="299"/>
                  </a:lnTo>
                  <a:cubicBezTo>
                    <a:pt x="189" y="299"/>
                    <a:pt x="0" y="487"/>
                    <a:pt x="0" y="719"/>
                  </a:cubicBezTo>
                  <a:lnTo>
                    <a:pt x="0" y="719"/>
                  </a:lnTo>
                  <a:cubicBezTo>
                    <a:pt x="0" y="951"/>
                    <a:pt x="189" y="1139"/>
                    <a:pt x="421" y="1139"/>
                  </a:cubicBezTo>
                  <a:lnTo>
                    <a:pt x="421" y="1139"/>
                  </a:lnTo>
                  <a:cubicBezTo>
                    <a:pt x="454" y="1139"/>
                    <a:pt x="487" y="1135"/>
                    <a:pt x="518" y="1128"/>
                  </a:cubicBezTo>
                  <a:lnTo>
                    <a:pt x="518" y="1128"/>
                  </a:lnTo>
                  <a:cubicBezTo>
                    <a:pt x="516" y="1146"/>
                    <a:pt x="515" y="1165"/>
                    <a:pt x="515" y="1184"/>
                  </a:cubicBezTo>
                  <a:lnTo>
                    <a:pt x="515" y="1184"/>
                  </a:lnTo>
                  <a:cubicBezTo>
                    <a:pt x="515" y="1449"/>
                    <a:pt x="730" y="1665"/>
                    <a:pt x="996" y="1665"/>
                  </a:cubicBezTo>
                  <a:lnTo>
                    <a:pt x="996" y="1665"/>
                  </a:lnTo>
                  <a:cubicBezTo>
                    <a:pt x="1142" y="1665"/>
                    <a:pt x="1273" y="1599"/>
                    <a:pt x="1361" y="1497"/>
                  </a:cubicBezTo>
                  <a:lnTo>
                    <a:pt x="1361" y="1497"/>
                  </a:lnTo>
                  <a:cubicBezTo>
                    <a:pt x="1439" y="1613"/>
                    <a:pt x="1570" y="1689"/>
                    <a:pt x="1720" y="1689"/>
                  </a:cubicBezTo>
                  <a:lnTo>
                    <a:pt x="1720" y="1689"/>
                  </a:lnTo>
                  <a:cubicBezTo>
                    <a:pt x="1902" y="1689"/>
                    <a:pt x="2057" y="1577"/>
                    <a:pt x="2120" y="1416"/>
                  </a:cubicBezTo>
                  <a:lnTo>
                    <a:pt x="2120" y="1416"/>
                  </a:lnTo>
                  <a:cubicBezTo>
                    <a:pt x="2173" y="1437"/>
                    <a:pt x="2230" y="1448"/>
                    <a:pt x="2290" y="1448"/>
                  </a:cubicBezTo>
                  <a:lnTo>
                    <a:pt x="2290" y="1448"/>
                  </a:lnTo>
                  <a:cubicBezTo>
                    <a:pt x="2553" y="1448"/>
                    <a:pt x="2767" y="1234"/>
                    <a:pt x="2767" y="971"/>
                  </a:cubicBezTo>
                  <a:lnTo>
                    <a:pt x="2767" y="971"/>
                  </a:lnTo>
                  <a:cubicBezTo>
                    <a:pt x="2767" y="709"/>
                    <a:pt x="2553" y="495"/>
                    <a:pt x="2290" y="4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78" name="Freeform 6">
              <a:extLst>
                <a:ext uri="{FF2B5EF4-FFF2-40B4-BE49-F238E27FC236}">
                  <a16:creationId xmlns:a16="http://schemas.microsoft.com/office/drawing/2014/main" id="{368B8DCF-F702-3F47-8B4B-8BB23643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299" y="1740542"/>
              <a:ext cx="3289686" cy="2380219"/>
            </a:xfrm>
            <a:custGeom>
              <a:avLst/>
              <a:gdLst>
                <a:gd name="T0" fmla="*/ 3867 w 4832"/>
                <a:gd name="T1" fmla="*/ 641 h 3495"/>
                <a:gd name="T2" fmla="*/ 3867 w 4832"/>
                <a:gd name="T3" fmla="*/ 641 h 3495"/>
                <a:gd name="T4" fmla="*/ 2850 w 4832"/>
                <a:gd name="T5" fmla="*/ 35 h 3495"/>
                <a:gd name="T6" fmla="*/ 2850 w 4832"/>
                <a:gd name="T7" fmla="*/ 35 h 3495"/>
                <a:gd name="T8" fmla="*/ 2004 w 4832"/>
                <a:gd name="T9" fmla="*/ 571 h 3495"/>
                <a:gd name="T10" fmla="*/ 2004 w 4832"/>
                <a:gd name="T11" fmla="*/ 571 h 3495"/>
                <a:gd name="T12" fmla="*/ 1398 w 4832"/>
                <a:gd name="T13" fmla="*/ 340 h 3495"/>
                <a:gd name="T14" fmla="*/ 1398 w 4832"/>
                <a:gd name="T15" fmla="*/ 340 h 3495"/>
                <a:gd name="T16" fmla="*/ 735 w 4832"/>
                <a:gd name="T17" fmla="*/ 1022 h 3495"/>
                <a:gd name="T18" fmla="*/ 735 w 4832"/>
                <a:gd name="T19" fmla="*/ 1022 h 3495"/>
                <a:gd name="T20" fmla="*/ 750 w 4832"/>
                <a:gd name="T21" fmla="*/ 1111 h 3495"/>
                <a:gd name="T22" fmla="*/ 750 w 4832"/>
                <a:gd name="T23" fmla="*/ 1111 h 3495"/>
                <a:gd name="T24" fmla="*/ 742 w 4832"/>
                <a:gd name="T25" fmla="*/ 1111 h 3495"/>
                <a:gd name="T26" fmla="*/ 742 w 4832"/>
                <a:gd name="T27" fmla="*/ 1111 h 3495"/>
                <a:gd name="T28" fmla="*/ 28 w 4832"/>
                <a:gd name="T29" fmla="*/ 1846 h 3495"/>
                <a:gd name="T30" fmla="*/ 28 w 4832"/>
                <a:gd name="T31" fmla="*/ 1846 h 3495"/>
                <a:gd name="T32" fmla="*/ 842 w 4832"/>
                <a:gd name="T33" fmla="*/ 2466 h 3495"/>
                <a:gd name="T34" fmla="*/ 842 w 4832"/>
                <a:gd name="T35" fmla="*/ 2466 h 3495"/>
                <a:gd name="T36" fmla="*/ 1059 w 4832"/>
                <a:gd name="T37" fmla="*/ 2422 h 3495"/>
                <a:gd name="T38" fmla="*/ 1059 w 4832"/>
                <a:gd name="T39" fmla="*/ 2422 h 3495"/>
                <a:gd name="T40" fmla="*/ 1060 w 4832"/>
                <a:gd name="T41" fmla="*/ 2451 h 3495"/>
                <a:gd name="T42" fmla="*/ 1060 w 4832"/>
                <a:gd name="T43" fmla="*/ 2451 h 3495"/>
                <a:gd name="T44" fmla="*/ 2362 w 4832"/>
                <a:gd name="T45" fmla="*/ 3444 h 3495"/>
                <a:gd name="T46" fmla="*/ 2362 w 4832"/>
                <a:gd name="T47" fmla="*/ 3444 h 3495"/>
                <a:gd name="T48" fmla="*/ 3503 w 4832"/>
                <a:gd name="T49" fmla="*/ 2422 h 3495"/>
                <a:gd name="T50" fmla="*/ 3503 w 4832"/>
                <a:gd name="T51" fmla="*/ 2422 h 3495"/>
                <a:gd name="T52" fmla="*/ 3843 w 4832"/>
                <a:gd name="T53" fmla="*/ 2448 h 3495"/>
                <a:gd name="T54" fmla="*/ 3843 w 4832"/>
                <a:gd name="T55" fmla="*/ 2448 h 3495"/>
                <a:gd name="T56" fmla="*/ 4795 w 4832"/>
                <a:gd name="T57" fmla="*/ 1469 h 3495"/>
                <a:gd name="T58" fmla="*/ 4795 w 4832"/>
                <a:gd name="T59" fmla="*/ 1469 h 3495"/>
                <a:gd name="T60" fmla="*/ 3867 w 4832"/>
                <a:gd name="T61" fmla="*/ 641 h 3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32" h="3495">
                  <a:moveTo>
                    <a:pt x="3867" y="641"/>
                  </a:moveTo>
                  <a:lnTo>
                    <a:pt x="3867" y="641"/>
                  </a:lnTo>
                  <a:cubicBezTo>
                    <a:pt x="3734" y="260"/>
                    <a:pt x="3320" y="0"/>
                    <a:pt x="2850" y="35"/>
                  </a:cubicBezTo>
                  <a:lnTo>
                    <a:pt x="2850" y="35"/>
                  </a:lnTo>
                  <a:cubicBezTo>
                    <a:pt x="2468" y="63"/>
                    <a:pt x="2150" y="279"/>
                    <a:pt x="2004" y="571"/>
                  </a:cubicBezTo>
                  <a:lnTo>
                    <a:pt x="2004" y="571"/>
                  </a:lnTo>
                  <a:cubicBezTo>
                    <a:pt x="1865" y="415"/>
                    <a:pt x="1642" y="322"/>
                    <a:pt x="1398" y="340"/>
                  </a:cubicBezTo>
                  <a:lnTo>
                    <a:pt x="1398" y="340"/>
                  </a:lnTo>
                  <a:cubicBezTo>
                    <a:pt x="1006" y="369"/>
                    <a:pt x="709" y="674"/>
                    <a:pt x="735" y="1022"/>
                  </a:cubicBezTo>
                  <a:lnTo>
                    <a:pt x="735" y="1022"/>
                  </a:lnTo>
                  <a:cubicBezTo>
                    <a:pt x="738" y="1053"/>
                    <a:pt x="743" y="1082"/>
                    <a:pt x="750" y="1111"/>
                  </a:cubicBezTo>
                  <a:lnTo>
                    <a:pt x="750" y="1111"/>
                  </a:lnTo>
                  <a:cubicBezTo>
                    <a:pt x="747" y="1111"/>
                    <a:pt x="745" y="1111"/>
                    <a:pt x="742" y="1111"/>
                  </a:cubicBezTo>
                  <a:lnTo>
                    <a:pt x="742" y="1111"/>
                  </a:lnTo>
                  <a:cubicBezTo>
                    <a:pt x="320" y="1143"/>
                    <a:pt x="0" y="1472"/>
                    <a:pt x="28" y="1846"/>
                  </a:cubicBezTo>
                  <a:lnTo>
                    <a:pt x="28" y="1846"/>
                  </a:lnTo>
                  <a:cubicBezTo>
                    <a:pt x="55" y="2220"/>
                    <a:pt x="420" y="2498"/>
                    <a:pt x="842" y="2466"/>
                  </a:cubicBezTo>
                  <a:lnTo>
                    <a:pt x="842" y="2466"/>
                  </a:lnTo>
                  <a:cubicBezTo>
                    <a:pt x="918" y="2461"/>
                    <a:pt x="991" y="2445"/>
                    <a:pt x="1059" y="2422"/>
                  </a:cubicBezTo>
                  <a:lnTo>
                    <a:pt x="1059" y="2422"/>
                  </a:lnTo>
                  <a:cubicBezTo>
                    <a:pt x="1059" y="2431"/>
                    <a:pt x="1059" y="2441"/>
                    <a:pt x="1060" y="2451"/>
                  </a:cubicBezTo>
                  <a:lnTo>
                    <a:pt x="1060" y="2451"/>
                  </a:lnTo>
                  <a:cubicBezTo>
                    <a:pt x="1104" y="3049"/>
                    <a:pt x="1687" y="3494"/>
                    <a:pt x="2362" y="3444"/>
                  </a:cubicBezTo>
                  <a:lnTo>
                    <a:pt x="2362" y="3444"/>
                  </a:lnTo>
                  <a:cubicBezTo>
                    <a:pt x="2979" y="3399"/>
                    <a:pt x="3459" y="2955"/>
                    <a:pt x="3503" y="2422"/>
                  </a:cubicBezTo>
                  <a:lnTo>
                    <a:pt x="3503" y="2422"/>
                  </a:lnTo>
                  <a:cubicBezTo>
                    <a:pt x="3611" y="2447"/>
                    <a:pt x="3725" y="2456"/>
                    <a:pt x="3843" y="2448"/>
                  </a:cubicBezTo>
                  <a:lnTo>
                    <a:pt x="3843" y="2448"/>
                  </a:lnTo>
                  <a:cubicBezTo>
                    <a:pt x="4405" y="2406"/>
                    <a:pt x="4831" y="1968"/>
                    <a:pt x="4795" y="1469"/>
                  </a:cubicBezTo>
                  <a:lnTo>
                    <a:pt x="4795" y="1469"/>
                  </a:lnTo>
                  <a:cubicBezTo>
                    <a:pt x="4761" y="1018"/>
                    <a:pt x="4360" y="672"/>
                    <a:pt x="3867" y="6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9880C760-FD90-2948-8DE6-FA425E881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593" y="10454006"/>
              <a:ext cx="2803437" cy="1752899"/>
            </a:xfrm>
            <a:custGeom>
              <a:avLst/>
              <a:gdLst>
                <a:gd name="T0" fmla="*/ 1975 w 4120"/>
                <a:gd name="T1" fmla="*/ 1146 h 2575"/>
                <a:gd name="T2" fmla="*/ 1975 w 4120"/>
                <a:gd name="T3" fmla="*/ 1146 h 2575"/>
                <a:gd name="T4" fmla="*/ 1997 w 4120"/>
                <a:gd name="T5" fmla="*/ 1122 h 2575"/>
                <a:gd name="T6" fmla="*/ 1997 w 4120"/>
                <a:gd name="T7" fmla="*/ 1122 h 2575"/>
                <a:gd name="T8" fmla="*/ 2033 w 4120"/>
                <a:gd name="T9" fmla="*/ 1171 h 2575"/>
                <a:gd name="T10" fmla="*/ 2033 w 4120"/>
                <a:gd name="T11" fmla="*/ 1171 h 2575"/>
                <a:gd name="T12" fmla="*/ 1975 w 4120"/>
                <a:gd name="T13" fmla="*/ 1146 h 2575"/>
                <a:gd name="T14" fmla="*/ 3425 w 4120"/>
                <a:gd name="T15" fmla="*/ 726 h 2575"/>
                <a:gd name="T16" fmla="*/ 3425 w 4120"/>
                <a:gd name="T17" fmla="*/ 726 h 2575"/>
                <a:gd name="T18" fmla="*/ 3286 w 4120"/>
                <a:gd name="T19" fmla="*/ 755 h 2575"/>
                <a:gd name="T20" fmla="*/ 3286 w 4120"/>
                <a:gd name="T21" fmla="*/ 755 h 2575"/>
                <a:gd name="T22" fmla="*/ 3284 w 4120"/>
                <a:gd name="T23" fmla="*/ 673 h 2575"/>
                <a:gd name="T24" fmla="*/ 3284 w 4120"/>
                <a:gd name="T25" fmla="*/ 673 h 2575"/>
                <a:gd name="T26" fmla="*/ 2523 w 4120"/>
                <a:gd name="T27" fmla="*/ 33 h 2575"/>
                <a:gd name="T28" fmla="*/ 2523 w 4120"/>
                <a:gd name="T29" fmla="*/ 33 h 2575"/>
                <a:gd name="T30" fmla="*/ 2012 w 4120"/>
                <a:gd name="T31" fmla="*/ 324 h 2575"/>
                <a:gd name="T32" fmla="*/ 2012 w 4120"/>
                <a:gd name="T33" fmla="*/ 324 h 2575"/>
                <a:gd name="T34" fmla="*/ 1466 w 4120"/>
                <a:gd name="T35" fmla="*/ 88 h 2575"/>
                <a:gd name="T36" fmla="*/ 1466 w 4120"/>
                <a:gd name="T37" fmla="*/ 88 h 2575"/>
                <a:gd name="T38" fmla="*/ 917 w 4120"/>
                <a:gd name="T39" fmla="*/ 535 h 2575"/>
                <a:gd name="T40" fmla="*/ 917 w 4120"/>
                <a:gd name="T41" fmla="*/ 535 h 2575"/>
                <a:gd name="T42" fmla="*/ 667 w 4120"/>
                <a:gd name="T43" fmla="*/ 512 h 2575"/>
                <a:gd name="T44" fmla="*/ 667 w 4120"/>
                <a:gd name="T45" fmla="*/ 512 h 2575"/>
                <a:gd name="T46" fmla="*/ 33 w 4120"/>
                <a:gd name="T47" fmla="*/ 1264 h 2575"/>
                <a:gd name="T48" fmla="*/ 33 w 4120"/>
                <a:gd name="T49" fmla="*/ 1264 h 2575"/>
                <a:gd name="T50" fmla="*/ 786 w 4120"/>
                <a:gd name="T51" fmla="*/ 1899 h 2575"/>
                <a:gd name="T52" fmla="*/ 786 w 4120"/>
                <a:gd name="T53" fmla="*/ 1899 h 2575"/>
                <a:gd name="T54" fmla="*/ 988 w 4120"/>
                <a:gd name="T55" fmla="*/ 1850 h 2575"/>
                <a:gd name="T56" fmla="*/ 988 w 4120"/>
                <a:gd name="T57" fmla="*/ 1850 h 2575"/>
                <a:gd name="T58" fmla="*/ 990 w 4120"/>
                <a:gd name="T59" fmla="*/ 1881 h 2575"/>
                <a:gd name="T60" fmla="*/ 990 w 4120"/>
                <a:gd name="T61" fmla="*/ 1881 h 2575"/>
                <a:gd name="T62" fmla="*/ 1773 w 4120"/>
                <a:gd name="T63" fmla="*/ 2540 h 2575"/>
                <a:gd name="T64" fmla="*/ 1773 w 4120"/>
                <a:gd name="T65" fmla="*/ 2540 h 2575"/>
                <a:gd name="T66" fmla="*/ 2318 w 4120"/>
                <a:gd name="T67" fmla="*/ 2212 h 2575"/>
                <a:gd name="T68" fmla="*/ 2318 w 4120"/>
                <a:gd name="T69" fmla="*/ 2212 h 2575"/>
                <a:gd name="T70" fmla="*/ 2763 w 4120"/>
                <a:gd name="T71" fmla="*/ 2345 h 2575"/>
                <a:gd name="T72" fmla="*/ 2763 w 4120"/>
                <a:gd name="T73" fmla="*/ 2345 h 2575"/>
                <a:gd name="T74" fmla="*/ 3306 w 4120"/>
                <a:gd name="T75" fmla="*/ 1927 h 2575"/>
                <a:gd name="T76" fmla="*/ 3306 w 4120"/>
                <a:gd name="T77" fmla="*/ 1927 h 2575"/>
                <a:gd name="T78" fmla="*/ 3531 w 4120"/>
                <a:gd name="T79" fmla="*/ 1950 h 2575"/>
                <a:gd name="T80" fmla="*/ 3531 w 4120"/>
                <a:gd name="T81" fmla="*/ 1950 h 2575"/>
                <a:gd name="T82" fmla="*/ 4090 w 4120"/>
                <a:gd name="T83" fmla="*/ 1285 h 2575"/>
                <a:gd name="T84" fmla="*/ 4090 w 4120"/>
                <a:gd name="T85" fmla="*/ 1285 h 2575"/>
                <a:gd name="T86" fmla="*/ 3425 w 4120"/>
                <a:gd name="T87" fmla="*/ 726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20" h="2575">
                  <a:moveTo>
                    <a:pt x="1975" y="1146"/>
                  </a:moveTo>
                  <a:lnTo>
                    <a:pt x="1975" y="1146"/>
                  </a:lnTo>
                  <a:cubicBezTo>
                    <a:pt x="1983" y="1138"/>
                    <a:pt x="1990" y="1129"/>
                    <a:pt x="1997" y="1122"/>
                  </a:cubicBezTo>
                  <a:lnTo>
                    <a:pt x="1997" y="1122"/>
                  </a:lnTo>
                  <a:cubicBezTo>
                    <a:pt x="2008" y="1139"/>
                    <a:pt x="2020" y="1155"/>
                    <a:pt x="2033" y="1171"/>
                  </a:cubicBezTo>
                  <a:lnTo>
                    <a:pt x="2033" y="1171"/>
                  </a:lnTo>
                  <a:cubicBezTo>
                    <a:pt x="2014" y="1162"/>
                    <a:pt x="1995" y="1153"/>
                    <a:pt x="1975" y="1146"/>
                  </a:cubicBezTo>
                  <a:close/>
                  <a:moveTo>
                    <a:pt x="3425" y="726"/>
                  </a:moveTo>
                  <a:lnTo>
                    <a:pt x="3425" y="726"/>
                  </a:lnTo>
                  <a:cubicBezTo>
                    <a:pt x="3377" y="730"/>
                    <a:pt x="3330" y="740"/>
                    <a:pt x="3286" y="755"/>
                  </a:cubicBezTo>
                  <a:lnTo>
                    <a:pt x="3286" y="755"/>
                  </a:lnTo>
                  <a:cubicBezTo>
                    <a:pt x="3287" y="728"/>
                    <a:pt x="3286" y="700"/>
                    <a:pt x="3284" y="673"/>
                  </a:cubicBezTo>
                  <a:lnTo>
                    <a:pt x="3284" y="673"/>
                  </a:lnTo>
                  <a:cubicBezTo>
                    <a:pt x="3250" y="286"/>
                    <a:pt x="2910" y="0"/>
                    <a:pt x="2523" y="33"/>
                  </a:cubicBezTo>
                  <a:lnTo>
                    <a:pt x="2523" y="33"/>
                  </a:lnTo>
                  <a:cubicBezTo>
                    <a:pt x="2310" y="51"/>
                    <a:pt x="2128" y="163"/>
                    <a:pt x="2012" y="324"/>
                  </a:cubicBezTo>
                  <a:lnTo>
                    <a:pt x="2012" y="324"/>
                  </a:lnTo>
                  <a:cubicBezTo>
                    <a:pt x="1886" y="164"/>
                    <a:pt x="1684" y="69"/>
                    <a:pt x="1466" y="88"/>
                  </a:cubicBezTo>
                  <a:lnTo>
                    <a:pt x="1466" y="88"/>
                  </a:lnTo>
                  <a:cubicBezTo>
                    <a:pt x="1201" y="111"/>
                    <a:pt x="989" y="295"/>
                    <a:pt x="917" y="535"/>
                  </a:cubicBezTo>
                  <a:lnTo>
                    <a:pt x="917" y="535"/>
                  </a:lnTo>
                  <a:cubicBezTo>
                    <a:pt x="838" y="513"/>
                    <a:pt x="754" y="504"/>
                    <a:pt x="667" y="512"/>
                  </a:cubicBezTo>
                  <a:lnTo>
                    <a:pt x="667" y="512"/>
                  </a:lnTo>
                  <a:cubicBezTo>
                    <a:pt x="284" y="544"/>
                    <a:pt x="0" y="881"/>
                    <a:pt x="33" y="1264"/>
                  </a:cubicBezTo>
                  <a:lnTo>
                    <a:pt x="33" y="1264"/>
                  </a:lnTo>
                  <a:cubicBezTo>
                    <a:pt x="66" y="1648"/>
                    <a:pt x="403" y="1932"/>
                    <a:pt x="786" y="1899"/>
                  </a:cubicBezTo>
                  <a:lnTo>
                    <a:pt x="786" y="1899"/>
                  </a:lnTo>
                  <a:cubicBezTo>
                    <a:pt x="857" y="1892"/>
                    <a:pt x="925" y="1876"/>
                    <a:pt x="988" y="1850"/>
                  </a:cubicBezTo>
                  <a:lnTo>
                    <a:pt x="988" y="1850"/>
                  </a:lnTo>
                  <a:cubicBezTo>
                    <a:pt x="988" y="1861"/>
                    <a:pt x="989" y="1871"/>
                    <a:pt x="990" y="1881"/>
                  </a:cubicBezTo>
                  <a:lnTo>
                    <a:pt x="990" y="1881"/>
                  </a:lnTo>
                  <a:cubicBezTo>
                    <a:pt x="1024" y="2279"/>
                    <a:pt x="1375" y="2574"/>
                    <a:pt x="1773" y="2540"/>
                  </a:cubicBezTo>
                  <a:lnTo>
                    <a:pt x="1773" y="2540"/>
                  </a:lnTo>
                  <a:cubicBezTo>
                    <a:pt x="2004" y="2520"/>
                    <a:pt x="2201" y="2393"/>
                    <a:pt x="2318" y="2212"/>
                  </a:cubicBezTo>
                  <a:lnTo>
                    <a:pt x="2318" y="2212"/>
                  </a:lnTo>
                  <a:cubicBezTo>
                    <a:pt x="2440" y="2308"/>
                    <a:pt x="2597" y="2359"/>
                    <a:pt x="2763" y="2345"/>
                  </a:cubicBezTo>
                  <a:lnTo>
                    <a:pt x="2763" y="2345"/>
                  </a:lnTo>
                  <a:cubicBezTo>
                    <a:pt x="3018" y="2323"/>
                    <a:pt x="3224" y="2153"/>
                    <a:pt x="3306" y="1927"/>
                  </a:cubicBezTo>
                  <a:lnTo>
                    <a:pt x="3306" y="1927"/>
                  </a:lnTo>
                  <a:cubicBezTo>
                    <a:pt x="3377" y="1948"/>
                    <a:pt x="3453" y="1957"/>
                    <a:pt x="3531" y="1950"/>
                  </a:cubicBezTo>
                  <a:lnTo>
                    <a:pt x="3531" y="1950"/>
                  </a:lnTo>
                  <a:cubicBezTo>
                    <a:pt x="3869" y="1921"/>
                    <a:pt x="4119" y="1623"/>
                    <a:pt x="4090" y="1285"/>
                  </a:cubicBezTo>
                  <a:lnTo>
                    <a:pt x="4090" y="1285"/>
                  </a:lnTo>
                  <a:cubicBezTo>
                    <a:pt x="4061" y="947"/>
                    <a:pt x="3763" y="696"/>
                    <a:pt x="3425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CA4C4CB2-6599-AB45-BF91-80D74C8F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1793" y="10931252"/>
              <a:ext cx="1245638" cy="777397"/>
            </a:xfrm>
            <a:custGeom>
              <a:avLst/>
              <a:gdLst>
                <a:gd name="T0" fmla="*/ 877 w 1829"/>
                <a:gd name="T1" fmla="*/ 508 h 1143"/>
                <a:gd name="T2" fmla="*/ 877 w 1829"/>
                <a:gd name="T3" fmla="*/ 508 h 1143"/>
                <a:gd name="T4" fmla="*/ 887 w 1829"/>
                <a:gd name="T5" fmla="*/ 498 h 1143"/>
                <a:gd name="T6" fmla="*/ 887 w 1829"/>
                <a:gd name="T7" fmla="*/ 498 h 1143"/>
                <a:gd name="T8" fmla="*/ 903 w 1829"/>
                <a:gd name="T9" fmla="*/ 520 h 1143"/>
                <a:gd name="T10" fmla="*/ 903 w 1829"/>
                <a:gd name="T11" fmla="*/ 520 h 1143"/>
                <a:gd name="T12" fmla="*/ 877 w 1829"/>
                <a:gd name="T13" fmla="*/ 508 h 1143"/>
                <a:gd name="T14" fmla="*/ 1520 w 1829"/>
                <a:gd name="T15" fmla="*/ 322 h 1143"/>
                <a:gd name="T16" fmla="*/ 1520 w 1829"/>
                <a:gd name="T17" fmla="*/ 322 h 1143"/>
                <a:gd name="T18" fmla="*/ 1458 w 1829"/>
                <a:gd name="T19" fmla="*/ 335 h 1143"/>
                <a:gd name="T20" fmla="*/ 1458 w 1829"/>
                <a:gd name="T21" fmla="*/ 335 h 1143"/>
                <a:gd name="T22" fmla="*/ 1457 w 1829"/>
                <a:gd name="T23" fmla="*/ 298 h 1143"/>
                <a:gd name="T24" fmla="*/ 1457 w 1829"/>
                <a:gd name="T25" fmla="*/ 298 h 1143"/>
                <a:gd name="T26" fmla="*/ 1120 w 1829"/>
                <a:gd name="T27" fmla="*/ 15 h 1143"/>
                <a:gd name="T28" fmla="*/ 1120 w 1829"/>
                <a:gd name="T29" fmla="*/ 15 h 1143"/>
                <a:gd name="T30" fmla="*/ 893 w 1829"/>
                <a:gd name="T31" fmla="*/ 143 h 1143"/>
                <a:gd name="T32" fmla="*/ 893 w 1829"/>
                <a:gd name="T33" fmla="*/ 143 h 1143"/>
                <a:gd name="T34" fmla="*/ 651 w 1829"/>
                <a:gd name="T35" fmla="*/ 39 h 1143"/>
                <a:gd name="T36" fmla="*/ 651 w 1829"/>
                <a:gd name="T37" fmla="*/ 39 h 1143"/>
                <a:gd name="T38" fmla="*/ 407 w 1829"/>
                <a:gd name="T39" fmla="*/ 237 h 1143"/>
                <a:gd name="T40" fmla="*/ 407 w 1829"/>
                <a:gd name="T41" fmla="*/ 237 h 1143"/>
                <a:gd name="T42" fmla="*/ 296 w 1829"/>
                <a:gd name="T43" fmla="*/ 227 h 1143"/>
                <a:gd name="T44" fmla="*/ 296 w 1829"/>
                <a:gd name="T45" fmla="*/ 227 h 1143"/>
                <a:gd name="T46" fmla="*/ 15 w 1829"/>
                <a:gd name="T47" fmla="*/ 561 h 1143"/>
                <a:gd name="T48" fmla="*/ 15 w 1829"/>
                <a:gd name="T49" fmla="*/ 561 h 1143"/>
                <a:gd name="T50" fmla="*/ 349 w 1829"/>
                <a:gd name="T51" fmla="*/ 842 h 1143"/>
                <a:gd name="T52" fmla="*/ 349 w 1829"/>
                <a:gd name="T53" fmla="*/ 842 h 1143"/>
                <a:gd name="T54" fmla="*/ 439 w 1829"/>
                <a:gd name="T55" fmla="*/ 821 h 1143"/>
                <a:gd name="T56" fmla="*/ 439 w 1829"/>
                <a:gd name="T57" fmla="*/ 821 h 1143"/>
                <a:gd name="T58" fmla="*/ 440 w 1829"/>
                <a:gd name="T59" fmla="*/ 835 h 1143"/>
                <a:gd name="T60" fmla="*/ 440 w 1829"/>
                <a:gd name="T61" fmla="*/ 835 h 1143"/>
                <a:gd name="T62" fmla="*/ 787 w 1829"/>
                <a:gd name="T63" fmla="*/ 1127 h 1143"/>
                <a:gd name="T64" fmla="*/ 787 w 1829"/>
                <a:gd name="T65" fmla="*/ 1127 h 1143"/>
                <a:gd name="T66" fmla="*/ 1029 w 1829"/>
                <a:gd name="T67" fmla="*/ 981 h 1143"/>
                <a:gd name="T68" fmla="*/ 1029 w 1829"/>
                <a:gd name="T69" fmla="*/ 981 h 1143"/>
                <a:gd name="T70" fmla="*/ 1227 w 1829"/>
                <a:gd name="T71" fmla="*/ 1041 h 1143"/>
                <a:gd name="T72" fmla="*/ 1227 w 1829"/>
                <a:gd name="T73" fmla="*/ 1041 h 1143"/>
                <a:gd name="T74" fmla="*/ 1467 w 1829"/>
                <a:gd name="T75" fmla="*/ 855 h 1143"/>
                <a:gd name="T76" fmla="*/ 1467 w 1829"/>
                <a:gd name="T77" fmla="*/ 855 h 1143"/>
                <a:gd name="T78" fmla="*/ 1567 w 1829"/>
                <a:gd name="T79" fmla="*/ 865 h 1143"/>
                <a:gd name="T80" fmla="*/ 1567 w 1829"/>
                <a:gd name="T81" fmla="*/ 865 h 1143"/>
                <a:gd name="T82" fmla="*/ 1815 w 1829"/>
                <a:gd name="T83" fmla="*/ 570 h 1143"/>
                <a:gd name="T84" fmla="*/ 1815 w 1829"/>
                <a:gd name="T85" fmla="*/ 570 h 1143"/>
                <a:gd name="T86" fmla="*/ 1520 w 1829"/>
                <a:gd name="T87" fmla="*/ 32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9" h="1143">
                  <a:moveTo>
                    <a:pt x="877" y="508"/>
                  </a:moveTo>
                  <a:lnTo>
                    <a:pt x="877" y="508"/>
                  </a:lnTo>
                  <a:cubicBezTo>
                    <a:pt x="880" y="504"/>
                    <a:pt x="883" y="501"/>
                    <a:pt x="887" y="498"/>
                  </a:cubicBezTo>
                  <a:lnTo>
                    <a:pt x="887" y="498"/>
                  </a:lnTo>
                  <a:cubicBezTo>
                    <a:pt x="891" y="505"/>
                    <a:pt x="897" y="513"/>
                    <a:pt x="903" y="520"/>
                  </a:cubicBezTo>
                  <a:lnTo>
                    <a:pt x="903" y="520"/>
                  </a:lnTo>
                  <a:cubicBezTo>
                    <a:pt x="894" y="516"/>
                    <a:pt x="886" y="511"/>
                    <a:pt x="877" y="508"/>
                  </a:cubicBezTo>
                  <a:close/>
                  <a:moveTo>
                    <a:pt x="1520" y="322"/>
                  </a:moveTo>
                  <a:lnTo>
                    <a:pt x="1520" y="322"/>
                  </a:lnTo>
                  <a:cubicBezTo>
                    <a:pt x="1499" y="324"/>
                    <a:pt x="1478" y="328"/>
                    <a:pt x="1458" y="335"/>
                  </a:cubicBezTo>
                  <a:lnTo>
                    <a:pt x="1458" y="335"/>
                  </a:lnTo>
                  <a:cubicBezTo>
                    <a:pt x="1459" y="323"/>
                    <a:pt x="1458" y="310"/>
                    <a:pt x="1457" y="298"/>
                  </a:cubicBezTo>
                  <a:lnTo>
                    <a:pt x="1457" y="298"/>
                  </a:lnTo>
                  <a:cubicBezTo>
                    <a:pt x="1443" y="127"/>
                    <a:pt x="1291" y="0"/>
                    <a:pt x="1120" y="15"/>
                  </a:cubicBezTo>
                  <a:lnTo>
                    <a:pt x="1120" y="15"/>
                  </a:lnTo>
                  <a:cubicBezTo>
                    <a:pt x="1025" y="23"/>
                    <a:pt x="944" y="72"/>
                    <a:pt x="893" y="143"/>
                  </a:cubicBezTo>
                  <a:lnTo>
                    <a:pt x="893" y="143"/>
                  </a:lnTo>
                  <a:cubicBezTo>
                    <a:pt x="837" y="73"/>
                    <a:pt x="747" y="31"/>
                    <a:pt x="651" y="39"/>
                  </a:cubicBezTo>
                  <a:lnTo>
                    <a:pt x="651" y="39"/>
                  </a:lnTo>
                  <a:cubicBezTo>
                    <a:pt x="533" y="49"/>
                    <a:pt x="439" y="131"/>
                    <a:pt x="407" y="237"/>
                  </a:cubicBezTo>
                  <a:lnTo>
                    <a:pt x="407" y="237"/>
                  </a:lnTo>
                  <a:cubicBezTo>
                    <a:pt x="372" y="227"/>
                    <a:pt x="335" y="223"/>
                    <a:pt x="296" y="227"/>
                  </a:cubicBezTo>
                  <a:lnTo>
                    <a:pt x="296" y="227"/>
                  </a:lnTo>
                  <a:cubicBezTo>
                    <a:pt x="126" y="241"/>
                    <a:pt x="0" y="391"/>
                    <a:pt x="15" y="561"/>
                  </a:cubicBezTo>
                  <a:lnTo>
                    <a:pt x="15" y="561"/>
                  </a:lnTo>
                  <a:cubicBezTo>
                    <a:pt x="29" y="731"/>
                    <a:pt x="179" y="857"/>
                    <a:pt x="349" y="842"/>
                  </a:cubicBezTo>
                  <a:lnTo>
                    <a:pt x="349" y="842"/>
                  </a:lnTo>
                  <a:cubicBezTo>
                    <a:pt x="380" y="840"/>
                    <a:pt x="411" y="832"/>
                    <a:pt x="439" y="821"/>
                  </a:cubicBezTo>
                  <a:lnTo>
                    <a:pt x="439" y="821"/>
                  </a:lnTo>
                  <a:cubicBezTo>
                    <a:pt x="439" y="826"/>
                    <a:pt x="439" y="830"/>
                    <a:pt x="440" y="835"/>
                  </a:cubicBezTo>
                  <a:lnTo>
                    <a:pt x="440" y="835"/>
                  </a:lnTo>
                  <a:cubicBezTo>
                    <a:pt x="455" y="1011"/>
                    <a:pt x="611" y="1142"/>
                    <a:pt x="787" y="1127"/>
                  </a:cubicBezTo>
                  <a:lnTo>
                    <a:pt x="787" y="1127"/>
                  </a:lnTo>
                  <a:cubicBezTo>
                    <a:pt x="890" y="1118"/>
                    <a:pt x="977" y="1062"/>
                    <a:pt x="1029" y="981"/>
                  </a:cubicBezTo>
                  <a:lnTo>
                    <a:pt x="1029" y="981"/>
                  </a:lnTo>
                  <a:cubicBezTo>
                    <a:pt x="1083" y="1024"/>
                    <a:pt x="1153" y="1047"/>
                    <a:pt x="1227" y="1041"/>
                  </a:cubicBezTo>
                  <a:lnTo>
                    <a:pt x="1227" y="1041"/>
                  </a:lnTo>
                  <a:cubicBezTo>
                    <a:pt x="1340" y="1031"/>
                    <a:pt x="1431" y="956"/>
                    <a:pt x="1467" y="855"/>
                  </a:cubicBezTo>
                  <a:lnTo>
                    <a:pt x="1467" y="855"/>
                  </a:lnTo>
                  <a:cubicBezTo>
                    <a:pt x="1499" y="864"/>
                    <a:pt x="1533" y="868"/>
                    <a:pt x="1567" y="865"/>
                  </a:cubicBezTo>
                  <a:lnTo>
                    <a:pt x="1567" y="865"/>
                  </a:lnTo>
                  <a:cubicBezTo>
                    <a:pt x="1717" y="852"/>
                    <a:pt x="1828" y="720"/>
                    <a:pt x="1815" y="570"/>
                  </a:cubicBezTo>
                  <a:lnTo>
                    <a:pt x="1815" y="570"/>
                  </a:lnTo>
                  <a:cubicBezTo>
                    <a:pt x="1802" y="420"/>
                    <a:pt x="1670" y="309"/>
                    <a:pt x="1520" y="3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DF976FBF-CAB0-1C4A-AF7E-ED7DB608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159" y="10850210"/>
              <a:ext cx="10093495" cy="2865790"/>
            </a:xfrm>
            <a:custGeom>
              <a:avLst/>
              <a:gdLst>
                <a:gd name="connsiteX0" fmla="*/ 4848261 w 9685803"/>
                <a:gd name="connsiteY0" fmla="*/ 0 h 2750037"/>
                <a:gd name="connsiteX1" fmla="*/ 5207572 w 9685803"/>
                <a:gd name="connsiteY1" fmla="*/ 986748 h 2750037"/>
                <a:gd name="connsiteX2" fmla="*/ 5281375 w 9685803"/>
                <a:gd name="connsiteY2" fmla="*/ 979303 h 2750037"/>
                <a:gd name="connsiteX3" fmla="*/ 5844912 w 9685803"/>
                <a:gd name="connsiteY3" fmla="*/ 1542986 h 2750037"/>
                <a:gd name="connsiteX4" fmla="*/ 5804426 w 9685803"/>
                <a:gd name="connsiteY4" fmla="*/ 1750692 h 2750037"/>
                <a:gd name="connsiteX5" fmla="*/ 6114253 w 9685803"/>
                <a:gd name="connsiteY5" fmla="*/ 1993273 h 2750037"/>
                <a:gd name="connsiteX6" fmla="*/ 6114807 w 9685803"/>
                <a:gd name="connsiteY6" fmla="*/ 1996252 h 2750037"/>
                <a:gd name="connsiteX7" fmla="*/ 6141905 w 9685803"/>
                <a:gd name="connsiteY7" fmla="*/ 1960187 h 2750037"/>
                <a:gd name="connsiteX8" fmla="*/ 6700539 w 9685803"/>
                <a:gd name="connsiteY8" fmla="*/ 1705127 h 2750037"/>
                <a:gd name="connsiteX9" fmla="*/ 7074269 w 9685803"/>
                <a:gd name="connsiteY9" fmla="*/ 1806327 h 2750037"/>
                <a:gd name="connsiteX10" fmla="*/ 7906667 w 9685803"/>
                <a:gd name="connsiteY10" fmla="*/ 1152121 h 2750037"/>
                <a:gd name="connsiteX11" fmla="*/ 8763893 w 9685803"/>
                <a:gd name="connsiteY11" fmla="*/ 2008726 h 2750037"/>
                <a:gd name="connsiteX12" fmla="*/ 8756053 w 9685803"/>
                <a:gd name="connsiteY12" fmla="*/ 2128860 h 2750037"/>
                <a:gd name="connsiteX13" fmla="*/ 8900449 w 9685803"/>
                <a:gd name="connsiteY13" fmla="*/ 2115802 h 2750037"/>
                <a:gd name="connsiteX14" fmla="*/ 9685803 w 9685803"/>
                <a:gd name="connsiteY14" fmla="*/ 2747156 h 2750037"/>
                <a:gd name="connsiteX15" fmla="*/ 6369959 w 9685803"/>
                <a:gd name="connsiteY15" fmla="*/ 2747156 h 2750037"/>
                <a:gd name="connsiteX16" fmla="*/ 6370575 w 9685803"/>
                <a:gd name="connsiteY16" fmla="*/ 2750037 h 2750037"/>
                <a:gd name="connsiteX17" fmla="*/ 4328651 w 9685803"/>
                <a:gd name="connsiteY17" fmla="*/ 2750037 h 2750037"/>
                <a:gd name="connsiteX18" fmla="*/ 4328650 w 9685803"/>
                <a:gd name="connsiteY18" fmla="*/ 2750036 h 2750037"/>
                <a:gd name="connsiteX19" fmla="*/ 3127922 w 9685803"/>
                <a:gd name="connsiteY19" fmla="*/ 2750036 h 2750037"/>
                <a:gd name="connsiteX20" fmla="*/ 3127497 w 9685803"/>
                <a:gd name="connsiteY20" fmla="*/ 2747155 h 2750037"/>
                <a:gd name="connsiteX21" fmla="*/ 0 w 9685803"/>
                <a:gd name="connsiteY21" fmla="*/ 2747155 h 2750037"/>
                <a:gd name="connsiteX22" fmla="*/ 780641 w 9685803"/>
                <a:gd name="connsiteY22" fmla="*/ 1985183 h 2750037"/>
                <a:gd name="connsiteX23" fmla="*/ 1079179 w 9685803"/>
                <a:gd name="connsiteY23" fmla="*/ 2033500 h 2750037"/>
                <a:gd name="connsiteX24" fmla="*/ 1610276 w 9685803"/>
                <a:gd name="connsiteY24" fmla="*/ 1540537 h 2750037"/>
                <a:gd name="connsiteX25" fmla="*/ 1872885 w 9685803"/>
                <a:gd name="connsiteY25" fmla="*/ 1599953 h 2750037"/>
                <a:gd name="connsiteX26" fmla="*/ 2552925 w 9685803"/>
                <a:gd name="connsiteY26" fmla="*/ 1184036 h 2750037"/>
                <a:gd name="connsiteX27" fmla="*/ 3225524 w 9685803"/>
                <a:gd name="connsiteY27" fmla="*/ 1518562 h 2750037"/>
                <a:gd name="connsiteX28" fmla="*/ 3260022 w 9685803"/>
                <a:gd name="connsiteY28" fmla="*/ 1578192 h 2750037"/>
                <a:gd name="connsiteX29" fmla="*/ 3295691 w 9685803"/>
                <a:gd name="connsiteY29" fmla="*/ 1419747 h 2750037"/>
                <a:gd name="connsiteX30" fmla="*/ 3638317 w 9685803"/>
                <a:gd name="connsiteY30" fmla="*/ 1154705 h 2750037"/>
                <a:gd name="connsiteX31" fmla="*/ 3801997 w 9685803"/>
                <a:gd name="connsiteY31" fmla="*/ 1179438 h 2750037"/>
                <a:gd name="connsiteX32" fmla="*/ 3824926 w 9685803"/>
                <a:gd name="connsiteY32" fmla="*/ 1191256 h 2750037"/>
                <a:gd name="connsiteX33" fmla="*/ 4161425 w 9685803"/>
                <a:gd name="connsiteY33" fmla="*/ 51574 h 27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85803" h="2750037">
                  <a:moveTo>
                    <a:pt x="4848261" y="0"/>
                  </a:moveTo>
                  <a:lnTo>
                    <a:pt x="5207572" y="986748"/>
                  </a:lnTo>
                  <a:lnTo>
                    <a:pt x="5281375" y="979303"/>
                  </a:lnTo>
                  <a:cubicBezTo>
                    <a:pt x="5592855" y="979303"/>
                    <a:pt x="5844912" y="1231425"/>
                    <a:pt x="5844912" y="1542986"/>
                  </a:cubicBezTo>
                  <a:cubicBezTo>
                    <a:pt x="5844912" y="1616140"/>
                    <a:pt x="5830546" y="1686029"/>
                    <a:pt x="5804426" y="1750692"/>
                  </a:cubicBezTo>
                  <a:cubicBezTo>
                    <a:pt x="5946453" y="1768818"/>
                    <a:pt x="6064238" y="1864099"/>
                    <a:pt x="6114253" y="1993273"/>
                  </a:cubicBezTo>
                  <a:lnTo>
                    <a:pt x="6114807" y="1996252"/>
                  </a:lnTo>
                  <a:lnTo>
                    <a:pt x="6141905" y="1960187"/>
                  </a:lnTo>
                  <a:cubicBezTo>
                    <a:pt x="6277399" y="1803919"/>
                    <a:pt x="6477576" y="1705127"/>
                    <a:pt x="6700539" y="1705127"/>
                  </a:cubicBezTo>
                  <a:cubicBezTo>
                    <a:pt x="6837095" y="1705127"/>
                    <a:pt x="6964502" y="1741690"/>
                    <a:pt x="7074269" y="1806327"/>
                  </a:cubicBezTo>
                  <a:cubicBezTo>
                    <a:pt x="7165088" y="1430909"/>
                    <a:pt x="7503536" y="1152121"/>
                    <a:pt x="7906667" y="1152121"/>
                  </a:cubicBezTo>
                  <a:cubicBezTo>
                    <a:pt x="8380363" y="1152121"/>
                    <a:pt x="8763893" y="1535373"/>
                    <a:pt x="8763893" y="2008726"/>
                  </a:cubicBezTo>
                  <a:cubicBezTo>
                    <a:pt x="8763893" y="2049206"/>
                    <a:pt x="8761279" y="2089686"/>
                    <a:pt x="8756053" y="2128860"/>
                  </a:cubicBezTo>
                  <a:cubicBezTo>
                    <a:pt x="8802443" y="2120372"/>
                    <a:pt x="8850791" y="2115802"/>
                    <a:pt x="8900449" y="2115802"/>
                  </a:cubicBezTo>
                  <a:cubicBezTo>
                    <a:pt x="9285939" y="2115802"/>
                    <a:pt x="9607399" y="2386102"/>
                    <a:pt x="9685803" y="2747156"/>
                  </a:cubicBezTo>
                  <a:lnTo>
                    <a:pt x="6369959" y="2747156"/>
                  </a:lnTo>
                  <a:lnTo>
                    <a:pt x="6370575" y="2750037"/>
                  </a:lnTo>
                  <a:lnTo>
                    <a:pt x="4328651" y="2750037"/>
                  </a:lnTo>
                  <a:lnTo>
                    <a:pt x="4328650" y="2750036"/>
                  </a:lnTo>
                  <a:lnTo>
                    <a:pt x="3127922" y="2750036"/>
                  </a:lnTo>
                  <a:lnTo>
                    <a:pt x="3127497" y="2747155"/>
                  </a:lnTo>
                  <a:lnTo>
                    <a:pt x="0" y="2747155"/>
                  </a:lnTo>
                  <a:cubicBezTo>
                    <a:pt x="20251" y="2331890"/>
                    <a:pt x="357984" y="1996283"/>
                    <a:pt x="780641" y="1985183"/>
                  </a:cubicBezTo>
                  <a:cubicBezTo>
                    <a:pt x="885815" y="1982572"/>
                    <a:pt x="986417" y="2000201"/>
                    <a:pt x="1079179" y="2033500"/>
                  </a:cubicBezTo>
                  <a:cubicBezTo>
                    <a:pt x="1105963" y="1763186"/>
                    <a:pt x="1330683" y="1548372"/>
                    <a:pt x="1610276" y="1540537"/>
                  </a:cubicBezTo>
                  <a:cubicBezTo>
                    <a:pt x="1704998" y="1538578"/>
                    <a:pt x="1794495" y="1560125"/>
                    <a:pt x="1872885" y="1599953"/>
                  </a:cubicBezTo>
                  <a:cubicBezTo>
                    <a:pt x="2005496" y="1358369"/>
                    <a:pt x="2258306" y="1191871"/>
                    <a:pt x="2552925" y="1184036"/>
                  </a:cubicBezTo>
                  <a:cubicBezTo>
                    <a:pt x="2828926" y="1176690"/>
                    <a:pt x="3076091" y="1309878"/>
                    <a:pt x="3225524" y="1518562"/>
                  </a:cubicBezTo>
                  <a:lnTo>
                    <a:pt x="3260022" y="1578192"/>
                  </a:lnTo>
                  <a:lnTo>
                    <a:pt x="3295691" y="1419747"/>
                  </a:lnTo>
                  <a:cubicBezTo>
                    <a:pt x="3355748" y="1272052"/>
                    <a:pt x="3483632" y="1165975"/>
                    <a:pt x="3638317" y="1154705"/>
                  </a:cubicBezTo>
                  <a:cubicBezTo>
                    <a:pt x="3695427" y="1150459"/>
                    <a:pt x="3750782" y="1159482"/>
                    <a:pt x="3801997" y="1179438"/>
                  </a:cubicBezTo>
                  <a:lnTo>
                    <a:pt x="3824926" y="1191256"/>
                  </a:lnTo>
                  <a:lnTo>
                    <a:pt x="4161425" y="515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0" name="Freeform 7">
              <a:extLst>
                <a:ext uri="{FF2B5EF4-FFF2-40B4-BE49-F238E27FC236}">
                  <a16:creationId xmlns:a16="http://schemas.microsoft.com/office/drawing/2014/main" id="{5E9EE51E-1A63-6D4F-9B3B-96E87995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383" y="4582628"/>
              <a:ext cx="2803437" cy="1752899"/>
            </a:xfrm>
            <a:custGeom>
              <a:avLst/>
              <a:gdLst>
                <a:gd name="T0" fmla="*/ 1975 w 4120"/>
                <a:gd name="T1" fmla="*/ 1146 h 2575"/>
                <a:gd name="T2" fmla="*/ 1975 w 4120"/>
                <a:gd name="T3" fmla="*/ 1146 h 2575"/>
                <a:gd name="T4" fmla="*/ 1997 w 4120"/>
                <a:gd name="T5" fmla="*/ 1122 h 2575"/>
                <a:gd name="T6" fmla="*/ 1997 w 4120"/>
                <a:gd name="T7" fmla="*/ 1122 h 2575"/>
                <a:gd name="T8" fmla="*/ 2033 w 4120"/>
                <a:gd name="T9" fmla="*/ 1171 h 2575"/>
                <a:gd name="T10" fmla="*/ 2033 w 4120"/>
                <a:gd name="T11" fmla="*/ 1171 h 2575"/>
                <a:gd name="T12" fmla="*/ 1975 w 4120"/>
                <a:gd name="T13" fmla="*/ 1146 h 2575"/>
                <a:gd name="T14" fmla="*/ 3425 w 4120"/>
                <a:gd name="T15" fmla="*/ 726 h 2575"/>
                <a:gd name="T16" fmla="*/ 3425 w 4120"/>
                <a:gd name="T17" fmla="*/ 726 h 2575"/>
                <a:gd name="T18" fmla="*/ 3286 w 4120"/>
                <a:gd name="T19" fmla="*/ 755 h 2575"/>
                <a:gd name="T20" fmla="*/ 3286 w 4120"/>
                <a:gd name="T21" fmla="*/ 755 h 2575"/>
                <a:gd name="T22" fmla="*/ 3284 w 4120"/>
                <a:gd name="T23" fmla="*/ 673 h 2575"/>
                <a:gd name="T24" fmla="*/ 3284 w 4120"/>
                <a:gd name="T25" fmla="*/ 673 h 2575"/>
                <a:gd name="T26" fmla="*/ 2523 w 4120"/>
                <a:gd name="T27" fmla="*/ 33 h 2575"/>
                <a:gd name="T28" fmla="*/ 2523 w 4120"/>
                <a:gd name="T29" fmla="*/ 33 h 2575"/>
                <a:gd name="T30" fmla="*/ 2012 w 4120"/>
                <a:gd name="T31" fmla="*/ 324 h 2575"/>
                <a:gd name="T32" fmla="*/ 2012 w 4120"/>
                <a:gd name="T33" fmla="*/ 324 h 2575"/>
                <a:gd name="T34" fmla="*/ 1466 w 4120"/>
                <a:gd name="T35" fmla="*/ 88 h 2575"/>
                <a:gd name="T36" fmla="*/ 1466 w 4120"/>
                <a:gd name="T37" fmla="*/ 88 h 2575"/>
                <a:gd name="T38" fmla="*/ 917 w 4120"/>
                <a:gd name="T39" fmla="*/ 535 h 2575"/>
                <a:gd name="T40" fmla="*/ 917 w 4120"/>
                <a:gd name="T41" fmla="*/ 535 h 2575"/>
                <a:gd name="T42" fmla="*/ 667 w 4120"/>
                <a:gd name="T43" fmla="*/ 512 h 2575"/>
                <a:gd name="T44" fmla="*/ 667 w 4120"/>
                <a:gd name="T45" fmla="*/ 512 h 2575"/>
                <a:gd name="T46" fmla="*/ 33 w 4120"/>
                <a:gd name="T47" fmla="*/ 1264 h 2575"/>
                <a:gd name="T48" fmla="*/ 33 w 4120"/>
                <a:gd name="T49" fmla="*/ 1264 h 2575"/>
                <a:gd name="T50" fmla="*/ 786 w 4120"/>
                <a:gd name="T51" fmla="*/ 1899 h 2575"/>
                <a:gd name="T52" fmla="*/ 786 w 4120"/>
                <a:gd name="T53" fmla="*/ 1899 h 2575"/>
                <a:gd name="T54" fmla="*/ 988 w 4120"/>
                <a:gd name="T55" fmla="*/ 1850 h 2575"/>
                <a:gd name="T56" fmla="*/ 988 w 4120"/>
                <a:gd name="T57" fmla="*/ 1850 h 2575"/>
                <a:gd name="T58" fmla="*/ 990 w 4120"/>
                <a:gd name="T59" fmla="*/ 1881 h 2575"/>
                <a:gd name="T60" fmla="*/ 990 w 4120"/>
                <a:gd name="T61" fmla="*/ 1881 h 2575"/>
                <a:gd name="T62" fmla="*/ 1773 w 4120"/>
                <a:gd name="T63" fmla="*/ 2540 h 2575"/>
                <a:gd name="T64" fmla="*/ 1773 w 4120"/>
                <a:gd name="T65" fmla="*/ 2540 h 2575"/>
                <a:gd name="T66" fmla="*/ 2318 w 4120"/>
                <a:gd name="T67" fmla="*/ 2212 h 2575"/>
                <a:gd name="T68" fmla="*/ 2318 w 4120"/>
                <a:gd name="T69" fmla="*/ 2212 h 2575"/>
                <a:gd name="T70" fmla="*/ 2763 w 4120"/>
                <a:gd name="T71" fmla="*/ 2345 h 2575"/>
                <a:gd name="T72" fmla="*/ 2763 w 4120"/>
                <a:gd name="T73" fmla="*/ 2345 h 2575"/>
                <a:gd name="T74" fmla="*/ 3306 w 4120"/>
                <a:gd name="T75" fmla="*/ 1927 h 2575"/>
                <a:gd name="T76" fmla="*/ 3306 w 4120"/>
                <a:gd name="T77" fmla="*/ 1927 h 2575"/>
                <a:gd name="T78" fmla="*/ 3531 w 4120"/>
                <a:gd name="T79" fmla="*/ 1950 h 2575"/>
                <a:gd name="T80" fmla="*/ 3531 w 4120"/>
                <a:gd name="T81" fmla="*/ 1950 h 2575"/>
                <a:gd name="T82" fmla="*/ 4090 w 4120"/>
                <a:gd name="T83" fmla="*/ 1285 h 2575"/>
                <a:gd name="T84" fmla="*/ 4090 w 4120"/>
                <a:gd name="T85" fmla="*/ 1285 h 2575"/>
                <a:gd name="T86" fmla="*/ 3425 w 4120"/>
                <a:gd name="T87" fmla="*/ 726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20" h="2575">
                  <a:moveTo>
                    <a:pt x="1975" y="1146"/>
                  </a:moveTo>
                  <a:lnTo>
                    <a:pt x="1975" y="1146"/>
                  </a:lnTo>
                  <a:cubicBezTo>
                    <a:pt x="1983" y="1138"/>
                    <a:pt x="1990" y="1129"/>
                    <a:pt x="1997" y="1122"/>
                  </a:cubicBezTo>
                  <a:lnTo>
                    <a:pt x="1997" y="1122"/>
                  </a:lnTo>
                  <a:cubicBezTo>
                    <a:pt x="2008" y="1139"/>
                    <a:pt x="2020" y="1155"/>
                    <a:pt x="2033" y="1171"/>
                  </a:cubicBezTo>
                  <a:lnTo>
                    <a:pt x="2033" y="1171"/>
                  </a:lnTo>
                  <a:cubicBezTo>
                    <a:pt x="2014" y="1162"/>
                    <a:pt x="1995" y="1153"/>
                    <a:pt x="1975" y="1146"/>
                  </a:cubicBezTo>
                  <a:close/>
                  <a:moveTo>
                    <a:pt x="3425" y="726"/>
                  </a:moveTo>
                  <a:lnTo>
                    <a:pt x="3425" y="726"/>
                  </a:lnTo>
                  <a:cubicBezTo>
                    <a:pt x="3377" y="730"/>
                    <a:pt x="3330" y="740"/>
                    <a:pt x="3286" y="755"/>
                  </a:cubicBezTo>
                  <a:lnTo>
                    <a:pt x="3286" y="755"/>
                  </a:lnTo>
                  <a:cubicBezTo>
                    <a:pt x="3287" y="728"/>
                    <a:pt x="3286" y="700"/>
                    <a:pt x="3284" y="673"/>
                  </a:cubicBezTo>
                  <a:lnTo>
                    <a:pt x="3284" y="673"/>
                  </a:lnTo>
                  <a:cubicBezTo>
                    <a:pt x="3250" y="286"/>
                    <a:pt x="2910" y="0"/>
                    <a:pt x="2523" y="33"/>
                  </a:cubicBezTo>
                  <a:lnTo>
                    <a:pt x="2523" y="33"/>
                  </a:lnTo>
                  <a:cubicBezTo>
                    <a:pt x="2310" y="51"/>
                    <a:pt x="2128" y="163"/>
                    <a:pt x="2012" y="324"/>
                  </a:cubicBezTo>
                  <a:lnTo>
                    <a:pt x="2012" y="324"/>
                  </a:lnTo>
                  <a:cubicBezTo>
                    <a:pt x="1886" y="164"/>
                    <a:pt x="1684" y="69"/>
                    <a:pt x="1466" y="88"/>
                  </a:cubicBezTo>
                  <a:lnTo>
                    <a:pt x="1466" y="88"/>
                  </a:lnTo>
                  <a:cubicBezTo>
                    <a:pt x="1201" y="111"/>
                    <a:pt x="989" y="295"/>
                    <a:pt x="917" y="535"/>
                  </a:cubicBezTo>
                  <a:lnTo>
                    <a:pt x="917" y="535"/>
                  </a:lnTo>
                  <a:cubicBezTo>
                    <a:pt x="838" y="513"/>
                    <a:pt x="754" y="504"/>
                    <a:pt x="667" y="512"/>
                  </a:cubicBezTo>
                  <a:lnTo>
                    <a:pt x="667" y="512"/>
                  </a:lnTo>
                  <a:cubicBezTo>
                    <a:pt x="284" y="544"/>
                    <a:pt x="0" y="881"/>
                    <a:pt x="33" y="1264"/>
                  </a:cubicBezTo>
                  <a:lnTo>
                    <a:pt x="33" y="1264"/>
                  </a:lnTo>
                  <a:cubicBezTo>
                    <a:pt x="66" y="1648"/>
                    <a:pt x="403" y="1932"/>
                    <a:pt x="786" y="1899"/>
                  </a:cubicBezTo>
                  <a:lnTo>
                    <a:pt x="786" y="1899"/>
                  </a:lnTo>
                  <a:cubicBezTo>
                    <a:pt x="857" y="1892"/>
                    <a:pt x="925" y="1876"/>
                    <a:pt x="988" y="1850"/>
                  </a:cubicBezTo>
                  <a:lnTo>
                    <a:pt x="988" y="1850"/>
                  </a:lnTo>
                  <a:cubicBezTo>
                    <a:pt x="988" y="1861"/>
                    <a:pt x="989" y="1871"/>
                    <a:pt x="990" y="1881"/>
                  </a:cubicBezTo>
                  <a:lnTo>
                    <a:pt x="990" y="1881"/>
                  </a:lnTo>
                  <a:cubicBezTo>
                    <a:pt x="1024" y="2279"/>
                    <a:pt x="1375" y="2574"/>
                    <a:pt x="1773" y="2540"/>
                  </a:cubicBezTo>
                  <a:lnTo>
                    <a:pt x="1773" y="2540"/>
                  </a:lnTo>
                  <a:cubicBezTo>
                    <a:pt x="2004" y="2520"/>
                    <a:pt x="2201" y="2393"/>
                    <a:pt x="2318" y="2212"/>
                  </a:cubicBezTo>
                  <a:lnTo>
                    <a:pt x="2318" y="2212"/>
                  </a:lnTo>
                  <a:cubicBezTo>
                    <a:pt x="2440" y="2308"/>
                    <a:pt x="2597" y="2359"/>
                    <a:pt x="2763" y="2345"/>
                  </a:cubicBezTo>
                  <a:lnTo>
                    <a:pt x="2763" y="2345"/>
                  </a:lnTo>
                  <a:cubicBezTo>
                    <a:pt x="3018" y="2323"/>
                    <a:pt x="3224" y="2153"/>
                    <a:pt x="3306" y="1927"/>
                  </a:cubicBezTo>
                  <a:lnTo>
                    <a:pt x="3306" y="1927"/>
                  </a:lnTo>
                  <a:cubicBezTo>
                    <a:pt x="3377" y="1948"/>
                    <a:pt x="3453" y="1957"/>
                    <a:pt x="3531" y="1950"/>
                  </a:cubicBezTo>
                  <a:lnTo>
                    <a:pt x="3531" y="1950"/>
                  </a:lnTo>
                  <a:cubicBezTo>
                    <a:pt x="3869" y="1921"/>
                    <a:pt x="4119" y="1623"/>
                    <a:pt x="4090" y="1285"/>
                  </a:cubicBezTo>
                  <a:lnTo>
                    <a:pt x="4090" y="1285"/>
                  </a:lnTo>
                  <a:cubicBezTo>
                    <a:pt x="4061" y="947"/>
                    <a:pt x="3763" y="696"/>
                    <a:pt x="3425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1" name="Freeform 6">
              <a:extLst>
                <a:ext uri="{FF2B5EF4-FFF2-40B4-BE49-F238E27FC236}">
                  <a16:creationId xmlns:a16="http://schemas.microsoft.com/office/drawing/2014/main" id="{768C336B-A94E-E741-B91D-BBB8BEE5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3291" y="4486951"/>
              <a:ext cx="3289686" cy="2380219"/>
            </a:xfrm>
            <a:custGeom>
              <a:avLst/>
              <a:gdLst>
                <a:gd name="T0" fmla="*/ 3867 w 4832"/>
                <a:gd name="T1" fmla="*/ 641 h 3495"/>
                <a:gd name="T2" fmla="*/ 3867 w 4832"/>
                <a:gd name="T3" fmla="*/ 641 h 3495"/>
                <a:gd name="T4" fmla="*/ 2850 w 4832"/>
                <a:gd name="T5" fmla="*/ 35 h 3495"/>
                <a:gd name="T6" fmla="*/ 2850 w 4832"/>
                <a:gd name="T7" fmla="*/ 35 h 3495"/>
                <a:gd name="T8" fmla="*/ 2004 w 4832"/>
                <a:gd name="T9" fmla="*/ 571 h 3495"/>
                <a:gd name="T10" fmla="*/ 2004 w 4832"/>
                <a:gd name="T11" fmla="*/ 571 h 3495"/>
                <a:gd name="T12" fmla="*/ 1398 w 4832"/>
                <a:gd name="T13" fmla="*/ 340 h 3495"/>
                <a:gd name="T14" fmla="*/ 1398 w 4832"/>
                <a:gd name="T15" fmla="*/ 340 h 3495"/>
                <a:gd name="T16" fmla="*/ 735 w 4832"/>
                <a:gd name="T17" fmla="*/ 1022 h 3495"/>
                <a:gd name="T18" fmla="*/ 735 w 4832"/>
                <a:gd name="T19" fmla="*/ 1022 h 3495"/>
                <a:gd name="T20" fmla="*/ 750 w 4832"/>
                <a:gd name="T21" fmla="*/ 1111 h 3495"/>
                <a:gd name="T22" fmla="*/ 750 w 4832"/>
                <a:gd name="T23" fmla="*/ 1111 h 3495"/>
                <a:gd name="T24" fmla="*/ 742 w 4832"/>
                <a:gd name="T25" fmla="*/ 1111 h 3495"/>
                <a:gd name="T26" fmla="*/ 742 w 4832"/>
                <a:gd name="T27" fmla="*/ 1111 h 3495"/>
                <a:gd name="T28" fmla="*/ 28 w 4832"/>
                <a:gd name="T29" fmla="*/ 1846 h 3495"/>
                <a:gd name="T30" fmla="*/ 28 w 4832"/>
                <a:gd name="T31" fmla="*/ 1846 h 3495"/>
                <a:gd name="T32" fmla="*/ 842 w 4832"/>
                <a:gd name="T33" fmla="*/ 2466 h 3495"/>
                <a:gd name="T34" fmla="*/ 842 w 4832"/>
                <a:gd name="T35" fmla="*/ 2466 h 3495"/>
                <a:gd name="T36" fmla="*/ 1059 w 4832"/>
                <a:gd name="T37" fmla="*/ 2422 h 3495"/>
                <a:gd name="T38" fmla="*/ 1059 w 4832"/>
                <a:gd name="T39" fmla="*/ 2422 h 3495"/>
                <a:gd name="T40" fmla="*/ 1060 w 4832"/>
                <a:gd name="T41" fmla="*/ 2451 h 3495"/>
                <a:gd name="T42" fmla="*/ 1060 w 4832"/>
                <a:gd name="T43" fmla="*/ 2451 h 3495"/>
                <a:gd name="T44" fmla="*/ 2362 w 4832"/>
                <a:gd name="T45" fmla="*/ 3444 h 3495"/>
                <a:gd name="T46" fmla="*/ 2362 w 4832"/>
                <a:gd name="T47" fmla="*/ 3444 h 3495"/>
                <a:gd name="T48" fmla="*/ 3503 w 4832"/>
                <a:gd name="T49" fmla="*/ 2422 h 3495"/>
                <a:gd name="T50" fmla="*/ 3503 w 4832"/>
                <a:gd name="T51" fmla="*/ 2422 h 3495"/>
                <a:gd name="T52" fmla="*/ 3843 w 4832"/>
                <a:gd name="T53" fmla="*/ 2448 h 3495"/>
                <a:gd name="T54" fmla="*/ 3843 w 4832"/>
                <a:gd name="T55" fmla="*/ 2448 h 3495"/>
                <a:gd name="T56" fmla="*/ 4795 w 4832"/>
                <a:gd name="T57" fmla="*/ 1469 h 3495"/>
                <a:gd name="T58" fmla="*/ 4795 w 4832"/>
                <a:gd name="T59" fmla="*/ 1469 h 3495"/>
                <a:gd name="T60" fmla="*/ 3867 w 4832"/>
                <a:gd name="T61" fmla="*/ 641 h 3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32" h="3495">
                  <a:moveTo>
                    <a:pt x="3867" y="641"/>
                  </a:moveTo>
                  <a:lnTo>
                    <a:pt x="3867" y="641"/>
                  </a:lnTo>
                  <a:cubicBezTo>
                    <a:pt x="3734" y="260"/>
                    <a:pt x="3320" y="0"/>
                    <a:pt x="2850" y="35"/>
                  </a:cubicBezTo>
                  <a:lnTo>
                    <a:pt x="2850" y="35"/>
                  </a:lnTo>
                  <a:cubicBezTo>
                    <a:pt x="2468" y="63"/>
                    <a:pt x="2150" y="279"/>
                    <a:pt x="2004" y="571"/>
                  </a:cubicBezTo>
                  <a:lnTo>
                    <a:pt x="2004" y="571"/>
                  </a:lnTo>
                  <a:cubicBezTo>
                    <a:pt x="1865" y="415"/>
                    <a:pt x="1642" y="322"/>
                    <a:pt x="1398" y="340"/>
                  </a:cubicBezTo>
                  <a:lnTo>
                    <a:pt x="1398" y="340"/>
                  </a:lnTo>
                  <a:cubicBezTo>
                    <a:pt x="1006" y="369"/>
                    <a:pt x="709" y="674"/>
                    <a:pt x="735" y="1022"/>
                  </a:cubicBezTo>
                  <a:lnTo>
                    <a:pt x="735" y="1022"/>
                  </a:lnTo>
                  <a:cubicBezTo>
                    <a:pt x="738" y="1053"/>
                    <a:pt x="743" y="1082"/>
                    <a:pt x="750" y="1111"/>
                  </a:cubicBezTo>
                  <a:lnTo>
                    <a:pt x="750" y="1111"/>
                  </a:lnTo>
                  <a:cubicBezTo>
                    <a:pt x="747" y="1111"/>
                    <a:pt x="745" y="1111"/>
                    <a:pt x="742" y="1111"/>
                  </a:cubicBezTo>
                  <a:lnTo>
                    <a:pt x="742" y="1111"/>
                  </a:lnTo>
                  <a:cubicBezTo>
                    <a:pt x="320" y="1143"/>
                    <a:pt x="0" y="1472"/>
                    <a:pt x="28" y="1846"/>
                  </a:cubicBezTo>
                  <a:lnTo>
                    <a:pt x="28" y="1846"/>
                  </a:lnTo>
                  <a:cubicBezTo>
                    <a:pt x="55" y="2220"/>
                    <a:pt x="420" y="2498"/>
                    <a:pt x="842" y="2466"/>
                  </a:cubicBezTo>
                  <a:lnTo>
                    <a:pt x="842" y="2466"/>
                  </a:lnTo>
                  <a:cubicBezTo>
                    <a:pt x="918" y="2461"/>
                    <a:pt x="991" y="2445"/>
                    <a:pt x="1059" y="2422"/>
                  </a:cubicBezTo>
                  <a:lnTo>
                    <a:pt x="1059" y="2422"/>
                  </a:lnTo>
                  <a:cubicBezTo>
                    <a:pt x="1059" y="2431"/>
                    <a:pt x="1059" y="2441"/>
                    <a:pt x="1060" y="2451"/>
                  </a:cubicBezTo>
                  <a:lnTo>
                    <a:pt x="1060" y="2451"/>
                  </a:lnTo>
                  <a:cubicBezTo>
                    <a:pt x="1104" y="3049"/>
                    <a:pt x="1687" y="3494"/>
                    <a:pt x="2362" y="3444"/>
                  </a:cubicBezTo>
                  <a:lnTo>
                    <a:pt x="2362" y="3444"/>
                  </a:lnTo>
                  <a:cubicBezTo>
                    <a:pt x="2979" y="3399"/>
                    <a:pt x="3459" y="2955"/>
                    <a:pt x="3503" y="2422"/>
                  </a:cubicBezTo>
                  <a:lnTo>
                    <a:pt x="3503" y="2422"/>
                  </a:lnTo>
                  <a:cubicBezTo>
                    <a:pt x="3611" y="2447"/>
                    <a:pt x="3725" y="2456"/>
                    <a:pt x="3843" y="2448"/>
                  </a:cubicBezTo>
                  <a:lnTo>
                    <a:pt x="3843" y="2448"/>
                  </a:lnTo>
                  <a:cubicBezTo>
                    <a:pt x="4405" y="2406"/>
                    <a:pt x="4831" y="1968"/>
                    <a:pt x="4795" y="1469"/>
                  </a:cubicBezTo>
                  <a:lnTo>
                    <a:pt x="4795" y="1469"/>
                  </a:lnTo>
                  <a:cubicBezTo>
                    <a:pt x="4761" y="1018"/>
                    <a:pt x="4360" y="672"/>
                    <a:pt x="3867" y="6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2" name="Freeform 3">
              <a:extLst>
                <a:ext uri="{FF2B5EF4-FFF2-40B4-BE49-F238E27FC236}">
                  <a16:creationId xmlns:a16="http://schemas.microsoft.com/office/drawing/2014/main" id="{A6D4B07D-840C-694F-89EA-BFF45FD04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898" y="8393562"/>
              <a:ext cx="2614341" cy="2074062"/>
            </a:xfrm>
            <a:custGeom>
              <a:avLst/>
              <a:gdLst>
                <a:gd name="T0" fmla="*/ 3224 w 3840"/>
                <a:gd name="T1" fmla="*/ 983 h 3047"/>
                <a:gd name="T2" fmla="*/ 3224 w 3840"/>
                <a:gd name="T3" fmla="*/ 983 h 3047"/>
                <a:gd name="T4" fmla="*/ 3048 w 3840"/>
                <a:gd name="T5" fmla="*/ 1010 h 3047"/>
                <a:gd name="T6" fmla="*/ 3048 w 3840"/>
                <a:gd name="T7" fmla="*/ 1010 h 3047"/>
                <a:gd name="T8" fmla="*/ 3048 w 3840"/>
                <a:gd name="T9" fmla="*/ 983 h 3047"/>
                <a:gd name="T10" fmla="*/ 3048 w 3840"/>
                <a:gd name="T11" fmla="*/ 983 h 3047"/>
                <a:gd name="T12" fmla="*/ 2065 w 3840"/>
                <a:gd name="T13" fmla="*/ 0 h 3047"/>
                <a:gd name="T14" fmla="*/ 2065 w 3840"/>
                <a:gd name="T15" fmla="*/ 0 h 3047"/>
                <a:gd name="T16" fmla="*/ 1091 w 3840"/>
                <a:gd name="T17" fmla="*/ 847 h 3047"/>
                <a:gd name="T18" fmla="*/ 1091 w 3840"/>
                <a:gd name="T19" fmla="*/ 847 h 3047"/>
                <a:gd name="T20" fmla="*/ 820 w 3840"/>
                <a:gd name="T21" fmla="*/ 801 h 3047"/>
                <a:gd name="T22" fmla="*/ 820 w 3840"/>
                <a:gd name="T23" fmla="*/ 801 h 3047"/>
                <a:gd name="T24" fmla="*/ 0 w 3840"/>
                <a:gd name="T25" fmla="*/ 1621 h 3047"/>
                <a:gd name="T26" fmla="*/ 0 w 3840"/>
                <a:gd name="T27" fmla="*/ 1621 h 3047"/>
                <a:gd name="T28" fmla="*/ 694 w 3840"/>
                <a:gd name="T29" fmla="*/ 2431 h 3047"/>
                <a:gd name="T30" fmla="*/ 694 w 3840"/>
                <a:gd name="T31" fmla="*/ 2431 h 3047"/>
                <a:gd name="T32" fmla="*/ 1472 w 3840"/>
                <a:gd name="T33" fmla="*/ 3046 h 3047"/>
                <a:gd name="T34" fmla="*/ 1472 w 3840"/>
                <a:gd name="T35" fmla="*/ 3046 h 3047"/>
                <a:gd name="T36" fmla="*/ 2181 w 3840"/>
                <a:gd name="T37" fmla="*/ 2618 h 3047"/>
                <a:gd name="T38" fmla="*/ 2181 w 3840"/>
                <a:gd name="T39" fmla="*/ 2618 h 3047"/>
                <a:gd name="T40" fmla="*/ 2653 w 3840"/>
                <a:gd name="T41" fmla="*/ 2866 h 3047"/>
                <a:gd name="T42" fmla="*/ 2653 w 3840"/>
                <a:gd name="T43" fmla="*/ 2866 h 3047"/>
                <a:gd name="T44" fmla="*/ 3224 w 3840"/>
                <a:gd name="T45" fmla="*/ 2295 h 3047"/>
                <a:gd name="T46" fmla="*/ 3224 w 3840"/>
                <a:gd name="T47" fmla="*/ 2295 h 3047"/>
                <a:gd name="T48" fmla="*/ 3218 w 3840"/>
                <a:gd name="T49" fmla="*/ 2213 h 3047"/>
                <a:gd name="T50" fmla="*/ 3218 w 3840"/>
                <a:gd name="T51" fmla="*/ 2213 h 3047"/>
                <a:gd name="T52" fmla="*/ 3224 w 3840"/>
                <a:gd name="T53" fmla="*/ 2213 h 3047"/>
                <a:gd name="T54" fmla="*/ 3224 w 3840"/>
                <a:gd name="T55" fmla="*/ 2213 h 3047"/>
                <a:gd name="T56" fmla="*/ 3839 w 3840"/>
                <a:gd name="T57" fmla="*/ 1598 h 3047"/>
                <a:gd name="T58" fmla="*/ 3839 w 3840"/>
                <a:gd name="T59" fmla="*/ 1598 h 3047"/>
                <a:gd name="T60" fmla="*/ 3224 w 3840"/>
                <a:gd name="T61" fmla="*/ 983 h 3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0" h="3047">
                  <a:moveTo>
                    <a:pt x="3224" y="983"/>
                  </a:moveTo>
                  <a:lnTo>
                    <a:pt x="3224" y="983"/>
                  </a:lnTo>
                  <a:cubicBezTo>
                    <a:pt x="3163" y="983"/>
                    <a:pt x="3104" y="993"/>
                    <a:pt x="3048" y="1010"/>
                  </a:cubicBezTo>
                  <a:lnTo>
                    <a:pt x="3048" y="1010"/>
                  </a:lnTo>
                  <a:cubicBezTo>
                    <a:pt x="3048" y="1001"/>
                    <a:pt x="3048" y="992"/>
                    <a:pt x="3048" y="983"/>
                  </a:cubicBezTo>
                  <a:lnTo>
                    <a:pt x="3048" y="983"/>
                  </a:lnTo>
                  <a:cubicBezTo>
                    <a:pt x="3048" y="440"/>
                    <a:pt x="2608" y="0"/>
                    <a:pt x="2065" y="0"/>
                  </a:cubicBezTo>
                  <a:lnTo>
                    <a:pt x="2065" y="0"/>
                  </a:lnTo>
                  <a:cubicBezTo>
                    <a:pt x="1568" y="0"/>
                    <a:pt x="1157" y="369"/>
                    <a:pt x="1091" y="847"/>
                  </a:cubicBezTo>
                  <a:lnTo>
                    <a:pt x="1091" y="847"/>
                  </a:lnTo>
                  <a:cubicBezTo>
                    <a:pt x="1006" y="817"/>
                    <a:pt x="915" y="801"/>
                    <a:pt x="820" y="801"/>
                  </a:cubicBezTo>
                  <a:lnTo>
                    <a:pt x="820" y="801"/>
                  </a:lnTo>
                  <a:cubicBezTo>
                    <a:pt x="367" y="801"/>
                    <a:pt x="0" y="1168"/>
                    <a:pt x="0" y="1621"/>
                  </a:cubicBezTo>
                  <a:lnTo>
                    <a:pt x="0" y="1621"/>
                  </a:lnTo>
                  <a:cubicBezTo>
                    <a:pt x="0" y="2031"/>
                    <a:pt x="301" y="2370"/>
                    <a:pt x="694" y="2431"/>
                  </a:cubicBezTo>
                  <a:lnTo>
                    <a:pt x="694" y="2431"/>
                  </a:lnTo>
                  <a:cubicBezTo>
                    <a:pt x="779" y="2784"/>
                    <a:pt x="1094" y="3046"/>
                    <a:pt x="1472" y="3046"/>
                  </a:cubicBezTo>
                  <a:lnTo>
                    <a:pt x="1472" y="3046"/>
                  </a:lnTo>
                  <a:cubicBezTo>
                    <a:pt x="1780" y="3046"/>
                    <a:pt x="2047" y="2872"/>
                    <a:pt x="2181" y="2618"/>
                  </a:cubicBezTo>
                  <a:lnTo>
                    <a:pt x="2181" y="2618"/>
                  </a:lnTo>
                  <a:cubicBezTo>
                    <a:pt x="2284" y="2768"/>
                    <a:pt x="2457" y="2866"/>
                    <a:pt x="2653" y="2866"/>
                  </a:cubicBezTo>
                  <a:lnTo>
                    <a:pt x="2653" y="2866"/>
                  </a:lnTo>
                  <a:cubicBezTo>
                    <a:pt x="2968" y="2866"/>
                    <a:pt x="3224" y="2611"/>
                    <a:pt x="3224" y="2295"/>
                  </a:cubicBezTo>
                  <a:lnTo>
                    <a:pt x="3224" y="2295"/>
                  </a:lnTo>
                  <a:cubicBezTo>
                    <a:pt x="3224" y="2267"/>
                    <a:pt x="3222" y="2240"/>
                    <a:pt x="3218" y="2213"/>
                  </a:cubicBezTo>
                  <a:lnTo>
                    <a:pt x="3218" y="2213"/>
                  </a:lnTo>
                  <a:cubicBezTo>
                    <a:pt x="3220" y="2213"/>
                    <a:pt x="3222" y="2213"/>
                    <a:pt x="3224" y="2213"/>
                  </a:cubicBezTo>
                  <a:lnTo>
                    <a:pt x="3224" y="2213"/>
                  </a:lnTo>
                  <a:cubicBezTo>
                    <a:pt x="3564" y="2213"/>
                    <a:pt x="3839" y="1939"/>
                    <a:pt x="3839" y="1598"/>
                  </a:cubicBezTo>
                  <a:lnTo>
                    <a:pt x="3839" y="1598"/>
                  </a:lnTo>
                  <a:cubicBezTo>
                    <a:pt x="3839" y="1259"/>
                    <a:pt x="3564" y="983"/>
                    <a:pt x="3224" y="9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3" name="Freeform 5">
              <a:extLst>
                <a:ext uri="{FF2B5EF4-FFF2-40B4-BE49-F238E27FC236}">
                  <a16:creationId xmlns:a16="http://schemas.microsoft.com/office/drawing/2014/main" id="{AA9BC213-0E33-D946-BC40-C147B4AC5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2925" y="9686149"/>
              <a:ext cx="1884967" cy="1149588"/>
            </a:xfrm>
            <a:custGeom>
              <a:avLst/>
              <a:gdLst>
                <a:gd name="T0" fmla="*/ 1419 w 2768"/>
                <a:gd name="T1" fmla="*/ 953 h 1690"/>
                <a:gd name="T2" fmla="*/ 1419 w 2768"/>
                <a:gd name="T3" fmla="*/ 953 h 1690"/>
                <a:gd name="T4" fmla="*/ 1397 w 2768"/>
                <a:gd name="T5" fmla="*/ 918 h 1690"/>
                <a:gd name="T6" fmla="*/ 1397 w 2768"/>
                <a:gd name="T7" fmla="*/ 918 h 1690"/>
                <a:gd name="T8" fmla="*/ 1434 w 2768"/>
                <a:gd name="T9" fmla="*/ 938 h 1690"/>
                <a:gd name="T10" fmla="*/ 1434 w 2768"/>
                <a:gd name="T11" fmla="*/ 938 h 1690"/>
                <a:gd name="T12" fmla="*/ 1419 w 2768"/>
                <a:gd name="T13" fmla="*/ 953 h 1690"/>
                <a:gd name="T14" fmla="*/ 2290 w 2768"/>
                <a:gd name="T15" fmla="*/ 495 h 1690"/>
                <a:gd name="T16" fmla="*/ 2290 w 2768"/>
                <a:gd name="T17" fmla="*/ 495 h 1690"/>
                <a:gd name="T18" fmla="*/ 2149 w 2768"/>
                <a:gd name="T19" fmla="*/ 517 h 1690"/>
                <a:gd name="T20" fmla="*/ 2149 w 2768"/>
                <a:gd name="T21" fmla="*/ 517 h 1690"/>
                <a:gd name="T22" fmla="*/ 2150 w 2768"/>
                <a:gd name="T23" fmla="*/ 495 h 1690"/>
                <a:gd name="T24" fmla="*/ 2150 w 2768"/>
                <a:gd name="T25" fmla="*/ 495 h 1690"/>
                <a:gd name="T26" fmla="*/ 1655 w 2768"/>
                <a:gd name="T27" fmla="*/ 0 h 1690"/>
                <a:gd name="T28" fmla="*/ 1655 w 2768"/>
                <a:gd name="T29" fmla="*/ 0 h 1690"/>
                <a:gd name="T30" fmla="*/ 1264 w 2768"/>
                <a:gd name="T31" fmla="*/ 192 h 1690"/>
                <a:gd name="T32" fmla="*/ 1264 w 2768"/>
                <a:gd name="T33" fmla="*/ 192 h 1690"/>
                <a:gd name="T34" fmla="*/ 967 w 2768"/>
                <a:gd name="T35" fmla="*/ 74 h 1690"/>
                <a:gd name="T36" fmla="*/ 967 w 2768"/>
                <a:gd name="T37" fmla="*/ 74 h 1690"/>
                <a:gd name="T38" fmla="*/ 573 w 2768"/>
                <a:gd name="T39" fmla="*/ 328 h 1690"/>
                <a:gd name="T40" fmla="*/ 573 w 2768"/>
                <a:gd name="T41" fmla="*/ 328 h 1690"/>
                <a:gd name="T42" fmla="*/ 421 w 2768"/>
                <a:gd name="T43" fmla="*/ 299 h 1690"/>
                <a:gd name="T44" fmla="*/ 421 w 2768"/>
                <a:gd name="T45" fmla="*/ 299 h 1690"/>
                <a:gd name="T46" fmla="*/ 0 w 2768"/>
                <a:gd name="T47" fmla="*/ 719 h 1690"/>
                <a:gd name="T48" fmla="*/ 0 w 2768"/>
                <a:gd name="T49" fmla="*/ 719 h 1690"/>
                <a:gd name="T50" fmla="*/ 421 w 2768"/>
                <a:gd name="T51" fmla="*/ 1139 h 1690"/>
                <a:gd name="T52" fmla="*/ 421 w 2768"/>
                <a:gd name="T53" fmla="*/ 1139 h 1690"/>
                <a:gd name="T54" fmla="*/ 518 w 2768"/>
                <a:gd name="T55" fmla="*/ 1128 h 1690"/>
                <a:gd name="T56" fmla="*/ 518 w 2768"/>
                <a:gd name="T57" fmla="*/ 1128 h 1690"/>
                <a:gd name="T58" fmla="*/ 515 w 2768"/>
                <a:gd name="T59" fmla="*/ 1184 h 1690"/>
                <a:gd name="T60" fmla="*/ 515 w 2768"/>
                <a:gd name="T61" fmla="*/ 1184 h 1690"/>
                <a:gd name="T62" fmla="*/ 996 w 2768"/>
                <a:gd name="T63" fmla="*/ 1665 h 1690"/>
                <a:gd name="T64" fmla="*/ 996 w 2768"/>
                <a:gd name="T65" fmla="*/ 1665 h 1690"/>
                <a:gd name="T66" fmla="*/ 1361 w 2768"/>
                <a:gd name="T67" fmla="*/ 1497 h 1690"/>
                <a:gd name="T68" fmla="*/ 1361 w 2768"/>
                <a:gd name="T69" fmla="*/ 1497 h 1690"/>
                <a:gd name="T70" fmla="*/ 1720 w 2768"/>
                <a:gd name="T71" fmla="*/ 1689 h 1690"/>
                <a:gd name="T72" fmla="*/ 1720 w 2768"/>
                <a:gd name="T73" fmla="*/ 1689 h 1690"/>
                <a:gd name="T74" fmla="*/ 2120 w 2768"/>
                <a:gd name="T75" fmla="*/ 1416 h 1690"/>
                <a:gd name="T76" fmla="*/ 2120 w 2768"/>
                <a:gd name="T77" fmla="*/ 1416 h 1690"/>
                <a:gd name="T78" fmla="*/ 2290 w 2768"/>
                <a:gd name="T79" fmla="*/ 1448 h 1690"/>
                <a:gd name="T80" fmla="*/ 2290 w 2768"/>
                <a:gd name="T81" fmla="*/ 1448 h 1690"/>
                <a:gd name="T82" fmla="*/ 2767 w 2768"/>
                <a:gd name="T83" fmla="*/ 971 h 1690"/>
                <a:gd name="T84" fmla="*/ 2767 w 2768"/>
                <a:gd name="T85" fmla="*/ 971 h 1690"/>
                <a:gd name="T86" fmla="*/ 2290 w 2768"/>
                <a:gd name="T87" fmla="*/ 495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8" h="1690">
                  <a:moveTo>
                    <a:pt x="1419" y="953"/>
                  </a:moveTo>
                  <a:lnTo>
                    <a:pt x="1419" y="953"/>
                  </a:lnTo>
                  <a:cubicBezTo>
                    <a:pt x="1412" y="941"/>
                    <a:pt x="1404" y="929"/>
                    <a:pt x="1397" y="918"/>
                  </a:cubicBezTo>
                  <a:lnTo>
                    <a:pt x="1397" y="918"/>
                  </a:lnTo>
                  <a:cubicBezTo>
                    <a:pt x="1409" y="924"/>
                    <a:pt x="1421" y="932"/>
                    <a:pt x="1434" y="938"/>
                  </a:cubicBezTo>
                  <a:lnTo>
                    <a:pt x="1434" y="938"/>
                  </a:lnTo>
                  <a:cubicBezTo>
                    <a:pt x="1429" y="943"/>
                    <a:pt x="1424" y="948"/>
                    <a:pt x="1419" y="953"/>
                  </a:cubicBezTo>
                  <a:close/>
                  <a:moveTo>
                    <a:pt x="2290" y="495"/>
                  </a:moveTo>
                  <a:lnTo>
                    <a:pt x="2290" y="495"/>
                  </a:lnTo>
                  <a:cubicBezTo>
                    <a:pt x="2241" y="495"/>
                    <a:pt x="2194" y="503"/>
                    <a:pt x="2149" y="517"/>
                  </a:cubicBezTo>
                  <a:lnTo>
                    <a:pt x="2149" y="517"/>
                  </a:lnTo>
                  <a:cubicBezTo>
                    <a:pt x="2150" y="510"/>
                    <a:pt x="2150" y="503"/>
                    <a:pt x="2150" y="495"/>
                  </a:cubicBezTo>
                  <a:lnTo>
                    <a:pt x="2150" y="495"/>
                  </a:lnTo>
                  <a:cubicBezTo>
                    <a:pt x="2150" y="222"/>
                    <a:pt x="1928" y="0"/>
                    <a:pt x="1655" y="0"/>
                  </a:cubicBezTo>
                  <a:lnTo>
                    <a:pt x="1655" y="0"/>
                  </a:lnTo>
                  <a:cubicBezTo>
                    <a:pt x="1496" y="0"/>
                    <a:pt x="1355" y="75"/>
                    <a:pt x="1264" y="192"/>
                  </a:cubicBezTo>
                  <a:lnTo>
                    <a:pt x="1264" y="192"/>
                  </a:lnTo>
                  <a:cubicBezTo>
                    <a:pt x="1186" y="119"/>
                    <a:pt x="1082" y="74"/>
                    <a:pt x="967" y="74"/>
                  </a:cubicBezTo>
                  <a:lnTo>
                    <a:pt x="967" y="74"/>
                  </a:lnTo>
                  <a:cubicBezTo>
                    <a:pt x="792" y="74"/>
                    <a:pt x="642" y="179"/>
                    <a:pt x="573" y="328"/>
                  </a:cubicBezTo>
                  <a:lnTo>
                    <a:pt x="573" y="328"/>
                  </a:lnTo>
                  <a:cubicBezTo>
                    <a:pt x="526" y="309"/>
                    <a:pt x="475" y="299"/>
                    <a:pt x="421" y="299"/>
                  </a:cubicBezTo>
                  <a:lnTo>
                    <a:pt x="421" y="299"/>
                  </a:lnTo>
                  <a:cubicBezTo>
                    <a:pt x="189" y="299"/>
                    <a:pt x="0" y="487"/>
                    <a:pt x="0" y="719"/>
                  </a:cubicBezTo>
                  <a:lnTo>
                    <a:pt x="0" y="719"/>
                  </a:lnTo>
                  <a:cubicBezTo>
                    <a:pt x="0" y="951"/>
                    <a:pt x="189" y="1139"/>
                    <a:pt x="421" y="1139"/>
                  </a:cubicBezTo>
                  <a:lnTo>
                    <a:pt x="421" y="1139"/>
                  </a:lnTo>
                  <a:cubicBezTo>
                    <a:pt x="454" y="1139"/>
                    <a:pt x="487" y="1135"/>
                    <a:pt x="518" y="1128"/>
                  </a:cubicBezTo>
                  <a:lnTo>
                    <a:pt x="518" y="1128"/>
                  </a:lnTo>
                  <a:cubicBezTo>
                    <a:pt x="516" y="1146"/>
                    <a:pt x="515" y="1165"/>
                    <a:pt x="515" y="1184"/>
                  </a:cubicBezTo>
                  <a:lnTo>
                    <a:pt x="515" y="1184"/>
                  </a:lnTo>
                  <a:cubicBezTo>
                    <a:pt x="515" y="1449"/>
                    <a:pt x="730" y="1665"/>
                    <a:pt x="996" y="1665"/>
                  </a:cubicBezTo>
                  <a:lnTo>
                    <a:pt x="996" y="1665"/>
                  </a:lnTo>
                  <a:cubicBezTo>
                    <a:pt x="1142" y="1665"/>
                    <a:pt x="1273" y="1599"/>
                    <a:pt x="1361" y="1497"/>
                  </a:cubicBezTo>
                  <a:lnTo>
                    <a:pt x="1361" y="1497"/>
                  </a:lnTo>
                  <a:cubicBezTo>
                    <a:pt x="1439" y="1613"/>
                    <a:pt x="1570" y="1689"/>
                    <a:pt x="1720" y="1689"/>
                  </a:cubicBezTo>
                  <a:lnTo>
                    <a:pt x="1720" y="1689"/>
                  </a:lnTo>
                  <a:cubicBezTo>
                    <a:pt x="1902" y="1689"/>
                    <a:pt x="2057" y="1577"/>
                    <a:pt x="2120" y="1416"/>
                  </a:cubicBezTo>
                  <a:lnTo>
                    <a:pt x="2120" y="1416"/>
                  </a:lnTo>
                  <a:cubicBezTo>
                    <a:pt x="2173" y="1437"/>
                    <a:pt x="2230" y="1448"/>
                    <a:pt x="2290" y="1448"/>
                  </a:cubicBezTo>
                  <a:lnTo>
                    <a:pt x="2290" y="1448"/>
                  </a:lnTo>
                  <a:cubicBezTo>
                    <a:pt x="2553" y="1448"/>
                    <a:pt x="2767" y="1234"/>
                    <a:pt x="2767" y="971"/>
                  </a:cubicBezTo>
                  <a:lnTo>
                    <a:pt x="2767" y="971"/>
                  </a:lnTo>
                  <a:cubicBezTo>
                    <a:pt x="2767" y="709"/>
                    <a:pt x="2553" y="495"/>
                    <a:pt x="2290" y="4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4" name="Freeform 8">
              <a:extLst>
                <a:ext uri="{FF2B5EF4-FFF2-40B4-BE49-F238E27FC236}">
                  <a16:creationId xmlns:a16="http://schemas.microsoft.com/office/drawing/2014/main" id="{A8460D73-436A-124F-ABA8-14C0DA5F2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1187" y="11818206"/>
              <a:ext cx="1245638" cy="777397"/>
            </a:xfrm>
            <a:custGeom>
              <a:avLst/>
              <a:gdLst>
                <a:gd name="T0" fmla="*/ 877 w 1829"/>
                <a:gd name="T1" fmla="*/ 508 h 1143"/>
                <a:gd name="T2" fmla="*/ 877 w 1829"/>
                <a:gd name="T3" fmla="*/ 508 h 1143"/>
                <a:gd name="T4" fmla="*/ 887 w 1829"/>
                <a:gd name="T5" fmla="*/ 498 h 1143"/>
                <a:gd name="T6" fmla="*/ 887 w 1829"/>
                <a:gd name="T7" fmla="*/ 498 h 1143"/>
                <a:gd name="T8" fmla="*/ 903 w 1829"/>
                <a:gd name="T9" fmla="*/ 520 h 1143"/>
                <a:gd name="T10" fmla="*/ 903 w 1829"/>
                <a:gd name="T11" fmla="*/ 520 h 1143"/>
                <a:gd name="T12" fmla="*/ 877 w 1829"/>
                <a:gd name="T13" fmla="*/ 508 h 1143"/>
                <a:gd name="T14" fmla="*/ 1520 w 1829"/>
                <a:gd name="T15" fmla="*/ 322 h 1143"/>
                <a:gd name="T16" fmla="*/ 1520 w 1829"/>
                <a:gd name="T17" fmla="*/ 322 h 1143"/>
                <a:gd name="T18" fmla="*/ 1458 w 1829"/>
                <a:gd name="T19" fmla="*/ 335 h 1143"/>
                <a:gd name="T20" fmla="*/ 1458 w 1829"/>
                <a:gd name="T21" fmla="*/ 335 h 1143"/>
                <a:gd name="T22" fmla="*/ 1457 w 1829"/>
                <a:gd name="T23" fmla="*/ 298 h 1143"/>
                <a:gd name="T24" fmla="*/ 1457 w 1829"/>
                <a:gd name="T25" fmla="*/ 298 h 1143"/>
                <a:gd name="T26" fmla="*/ 1120 w 1829"/>
                <a:gd name="T27" fmla="*/ 15 h 1143"/>
                <a:gd name="T28" fmla="*/ 1120 w 1829"/>
                <a:gd name="T29" fmla="*/ 15 h 1143"/>
                <a:gd name="T30" fmla="*/ 893 w 1829"/>
                <a:gd name="T31" fmla="*/ 143 h 1143"/>
                <a:gd name="T32" fmla="*/ 893 w 1829"/>
                <a:gd name="T33" fmla="*/ 143 h 1143"/>
                <a:gd name="T34" fmla="*/ 651 w 1829"/>
                <a:gd name="T35" fmla="*/ 39 h 1143"/>
                <a:gd name="T36" fmla="*/ 651 w 1829"/>
                <a:gd name="T37" fmla="*/ 39 h 1143"/>
                <a:gd name="T38" fmla="*/ 407 w 1829"/>
                <a:gd name="T39" fmla="*/ 237 h 1143"/>
                <a:gd name="T40" fmla="*/ 407 w 1829"/>
                <a:gd name="T41" fmla="*/ 237 h 1143"/>
                <a:gd name="T42" fmla="*/ 296 w 1829"/>
                <a:gd name="T43" fmla="*/ 227 h 1143"/>
                <a:gd name="T44" fmla="*/ 296 w 1829"/>
                <a:gd name="T45" fmla="*/ 227 h 1143"/>
                <a:gd name="T46" fmla="*/ 15 w 1829"/>
                <a:gd name="T47" fmla="*/ 561 h 1143"/>
                <a:gd name="T48" fmla="*/ 15 w 1829"/>
                <a:gd name="T49" fmla="*/ 561 h 1143"/>
                <a:gd name="T50" fmla="*/ 349 w 1829"/>
                <a:gd name="T51" fmla="*/ 842 h 1143"/>
                <a:gd name="T52" fmla="*/ 349 w 1829"/>
                <a:gd name="T53" fmla="*/ 842 h 1143"/>
                <a:gd name="T54" fmla="*/ 439 w 1829"/>
                <a:gd name="T55" fmla="*/ 821 h 1143"/>
                <a:gd name="T56" fmla="*/ 439 w 1829"/>
                <a:gd name="T57" fmla="*/ 821 h 1143"/>
                <a:gd name="T58" fmla="*/ 440 w 1829"/>
                <a:gd name="T59" fmla="*/ 835 h 1143"/>
                <a:gd name="T60" fmla="*/ 440 w 1829"/>
                <a:gd name="T61" fmla="*/ 835 h 1143"/>
                <a:gd name="T62" fmla="*/ 787 w 1829"/>
                <a:gd name="T63" fmla="*/ 1127 h 1143"/>
                <a:gd name="T64" fmla="*/ 787 w 1829"/>
                <a:gd name="T65" fmla="*/ 1127 h 1143"/>
                <a:gd name="T66" fmla="*/ 1029 w 1829"/>
                <a:gd name="T67" fmla="*/ 981 h 1143"/>
                <a:gd name="T68" fmla="*/ 1029 w 1829"/>
                <a:gd name="T69" fmla="*/ 981 h 1143"/>
                <a:gd name="T70" fmla="*/ 1227 w 1829"/>
                <a:gd name="T71" fmla="*/ 1041 h 1143"/>
                <a:gd name="T72" fmla="*/ 1227 w 1829"/>
                <a:gd name="T73" fmla="*/ 1041 h 1143"/>
                <a:gd name="T74" fmla="*/ 1467 w 1829"/>
                <a:gd name="T75" fmla="*/ 855 h 1143"/>
                <a:gd name="T76" fmla="*/ 1467 w 1829"/>
                <a:gd name="T77" fmla="*/ 855 h 1143"/>
                <a:gd name="T78" fmla="*/ 1567 w 1829"/>
                <a:gd name="T79" fmla="*/ 865 h 1143"/>
                <a:gd name="T80" fmla="*/ 1567 w 1829"/>
                <a:gd name="T81" fmla="*/ 865 h 1143"/>
                <a:gd name="T82" fmla="*/ 1815 w 1829"/>
                <a:gd name="T83" fmla="*/ 570 h 1143"/>
                <a:gd name="T84" fmla="*/ 1815 w 1829"/>
                <a:gd name="T85" fmla="*/ 570 h 1143"/>
                <a:gd name="T86" fmla="*/ 1520 w 1829"/>
                <a:gd name="T87" fmla="*/ 32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9" h="1143">
                  <a:moveTo>
                    <a:pt x="877" y="508"/>
                  </a:moveTo>
                  <a:lnTo>
                    <a:pt x="877" y="508"/>
                  </a:lnTo>
                  <a:cubicBezTo>
                    <a:pt x="880" y="504"/>
                    <a:pt x="883" y="501"/>
                    <a:pt x="887" y="498"/>
                  </a:cubicBezTo>
                  <a:lnTo>
                    <a:pt x="887" y="498"/>
                  </a:lnTo>
                  <a:cubicBezTo>
                    <a:pt x="891" y="505"/>
                    <a:pt x="897" y="513"/>
                    <a:pt x="903" y="520"/>
                  </a:cubicBezTo>
                  <a:lnTo>
                    <a:pt x="903" y="520"/>
                  </a:lnTo>
                  <a:cubicBezTo>
                    <a:pt x="894" y="516"/>
                    <a:pt x="886" y="511"/>
                    <a:pt x="877" y="508"/>
                  </a:cubicBezTo>
                  <a:close/>
                  <a:moveTo>
                    <a:pt x="1520" y="322"/>
                  </a:moveTo>
                  <a:lnTo>
                    <a:pt x="1520" y="322"/>
                  </a:lnTo>
                  <a:cubicBezTo>
                    <a:pt x="1499" y="324"/>
                    <a:pt x="1478" y="328"/>
                    <a:pt x="1458" y="335"/>
                  </a:cubicBezTo>
                  <a:lnTo>
                    <a:pt x="1458" y="335"/>
                  </a:lnTo>
                  <a:cubicBezTo>
                    <a:pt x="1459" y="323"/>
                    <a:pt x="1458" y="310"/>
                    <a:pt x="1457" y="298"/>
                  </a:cubicBezTo>
                  <a:lnTo>
                    <a:pt x="1457" y="298"/>
                  </a:lnTo>
                  <a:cubicBezTo>
                    <a:pt x="1443" y="127"/>
                    <a:pt x="1291" y="0"/>
                    <a:pt x="1120" y="15"/>
                  </a:cubicBezTo>
                  <a:lnTo>
                    <a:pt x="1120" y="15"/>
                  </a:lnTo>
                  <a:cubicBezTo>
                    <a:pt x="1025" y="23"/>
                    <a:pt x="944" y="72"/>
                    <a:pt x="893" y="143"/>
                  </a:cubicBezTo>
                  <a:lnTo>
                    <a:pt x="893" y="143"/>
                  </a:lnTo>
                  <a:cubicBezTo>
                    <a:pt x="837" y="73"/>
                    <a:pt x="747" y="31"/>
                    <a:pt x="651" y="39"/>
                  </a:cubicBezTo>
                  <a:lnTo>
                    <a:pt x="651" y="39"/>
                  </a:lnTo>
                  <a:cubicBezTo>
                    <a:pt x="533" y="49"/>
                    <a:pt x="439" y="131"/>
                    <a:pt x="407" y="237"/>
                  </a:cubicBezTo>
                  <a:lnTo>
                    <a:pt x="407" y="237"/>
                  </a:lnTo>
                  <a:cubicBezTo>
                    <a:pt x="372" y="227"/>
                    <a:pt x="335" y="223"/>
                    <a:pt x="296" y="227"/>
                  </a:cubicBezTo>
                  <a:lnTo>
                    <a:pt x="296" y="227"/>
                  </a:lnTo>
                  <a:cubicBezTo>
                    <a:pt x="126" y="241"/>
                    <a:pt x="0" y="391"/>
                    <a:pt x="15" y="561"/>
                  </a:cubicBezTo>
                  <a:lnTo>
                    <a:pt x="15" y="561"/>
                  </a:lnTo>
                  <a:cubicBezTo>
                    <a:pt x="29" y="731"/>
                    <a:pt x="179" y="857"/>
                    <a:pt x="349" y="842"/>
                  </a:cubicBezTo>
                  <a:lnTo>
                    <a:pt x="349" y="842"/>
                  </a:lnTo>
                  <a:cubicBezTo>
                    <a:pt x="380" y="840"/>
                    <a:pt x="411" y="832"/>
                    <a:pt x="439" y="821"/>
                  </a:cubicBezTo>
                  <a:lnTo>
                    <a:pt x="439" y="821"/>
                  </a:lnTo>
                  <a:cubicBezTo>
                    <a:pt x="439" y="826"/>
                    <a:pt x="439" y="830"/>
                    <a:pt x="440" y="835"/>
                  </a:cubicBezTo>
                  <a:lnTo>
                    <a:pt x="440" y="835"/>
                  </a:lnTo>
                  <a:cubicBezTo>
                    <a:pt x="455" y="1011"/>
                    <a:pt x="611" y="1142"/>
                    <a:pt x="787" y="1127"/>
                  </a:cubicBezTo>
                  <a:lnTo>
                    <a:pt x="787" y="1127"/>
                  </a:lnTo>
                  <a:cubicBezTo>
                    <a:pt x="890" y="1118"/>
                    <a:pt x="977" y="1062"/>
                    <a:pt x="1029" y="981"/>
                  </a:cubicBezTo>
                  <a:lnTo>
                    <a:pt x="1029" y="981"/>
                  </a:lnTo>
                  <a:cubicBezTo>
                    <a:pt x="1083" y="1024"/>
                    <a:pt x="1153" y="1047"/>
                    <a:pt x="1227" y="1041"/>
                  </a:cubicBezTo>
                  <a:lnTo>
                    <a:pt x="1227" y="1041"/>
                  </a:lnTo>
                  <a:cubicBezTo>
                    <a:pt x="1340" y="1031"/>
                    <a:pt x="1431" y="956"/>
                    <a:pt x="1467" y="855"/>
                  </a:cubicBezTo>
                  <a:lnTo>
                    <a:pt x="1467" y="855"/>
                  </a:lnTo>
                  <a:cubicBezTo>
                    <a:pt x="1499" y="864"/>
                    <a:pt x="1533" y="868"/>
                    <a:pt x="1567" y="865"/>
                  </a:cubicBezTo>
                  <a:lnTo>
                    <a:pt x="1567" y="865"/>
                  </a:lnTo>
                  <a:cubicBezTo>
                    <a:pt x="1717" y="852"/>
                    <a:pt x="1828" y="720"/>
                    <a:pt x="1815" y="570"/>
                  </a:cubicBezTo>
                  <a:lnTo>
                    <a:pt x="1815" y="570"/>
                  </a:lnTo>
                  <a:cubicBezTo>
                    <a:pt x="1802" y="420"/>
                    <a:pt x="1670" y="309"/>
                    <a:pt x="1520" y="3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5" name="Freeform 8">
              <a:extLst>
                <a:ext uri="{FF2B5EF4-FFF2-40B4-BE49-F238E27FC236}">
                  <a16:creationId xmlns:a16="http://schemas.microsoft.com/office/drawing/2014/main" id="{E82D1554-858C-CD40-A70F-E94BBC677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249" y="942132"/>
              <a:ext cx="1245638" cy="777397"/>
            </a:xfrm>
            <a:custGeom>
              <a:avLst/>
              <a:gdLst>
                <a:gd name="T0" fmla="*/ 877 w 1829"/>
                <a:gd name="T1" fmla="*/ 508 h 1143"/>
                <a:gd name="T2" fmla="*/ 877 w 1829"/>
                <a:gd name="T3" fmla="*/ 508 h 1143"/>
                <a:gd name="T4" fmla="*/ 887 w 1829"/>
                <a:gd name="T5" fmla="*/ 498 h 1143"/>
                <a:gd name="T6" fmla="*/ 887 w 1829"/>
                <a:gd name="T7" fmla="*/ 498 h 1143"/>
                <a:gd name="T8" fmla="*/ 903 w 1829"/>
                <a:gd name="T9" fmla="*/ 520 h 1143"/>
                <a:gd name="T10" fmla="*/ 903 w 1829"/>
                <a:gd name="T11" fmla="*/ 520 h 1143"/>
                <a:gd name="T12" fmla="*/ 877 w 1829"/>
                <a:gd name="T13" fmla="*/ 508 h 1143"/>
                <a:gd name="T14" fmla="*/ 1520 w 1829"/>
                <a:gd name="T15" fmla="*/ 322 h 1143"/>
                <a:gd name="T16" fmla="*/ 1520 w 1829"/>
                <a:gd name="T17" fmla="*/ 322 h 1143"/>
                <a:gd name="T18" fmla="*/ 1458 w 1829"/>
                <a:gd name="T19" fmla="*/ 335 h 1143"/>
                <a:gd name="T20" fmla="*/ 1458 w 1829"/>
                <a:gd name="T21" fmla="*/ 335 h 1143"/>
                <a:gd name="T22" fmla="*/ 1457 w 1829"/>
                <a:gd name="T23" fmla="*/ 298 h 1143"/>
                <a:gd name="T24" fmla="*/ 1457 w 1829"/>
                <a:gd name="T25" fmla="*/ 298 h 1143"/>
                <a:gd name="T26" fmla="*/ 1120 w 1829"/>
                <a:gd name="T27" fmla="*/ 15 h 1143"/>
                <a:gd name="T28" fmla="*/ 1120 w 1829"/>
                <a:gd name="T29" fmla="*/ 15 h 1143"/>
                <a:gd name="T30" fmla="*/ 893 w 1829"/>
                <a:gd name="T31" fmla="*/ 143 h 1143"/>
                <a:gd name="T32" fmla="*/ 893 w 1829"/>
                <a:gd name="T33" fmla="*/ 143 h 1143"/>
                <a:gd name="T34" fmla="*/ 651 w 1829"/>
                <a:gd name="T35" fmla="*/ 39 h 1143"/>
                <a:gd name="T36" fmla="*/ 651 w 1829"/>
                <a:gd name="T37" fmla="*/ 39 h 1143"/>
                <a:gd name="T38" fmla="*/ 407 w 1829"/>
                <a:gd name="T39" fmla="*/ 237 h 1143"/>
                <a:gd name="T40" fmla="*/ 407 w 1829"/>
                <a:gd name="T41" fmla="*/ 237 h 1143"/>
                <a:gd name="T42" fmla="*/ 296 w 1829"/>
                <a:gd name="T43" fmla="*/ 227 h 1143"/>
                <a:gd name="T44" fmla="*/ 296 w 1829"/>
                <a:gd name="T45" fmla="*/ 227 h 1143"/>
                <a:gd name="T46" fmla="*/ 15 w 1829"/>
                <a:gd name="T47" fmla="*/ 561 h 1143"/>
                <a:gd name="T48" fmla="*/ 15 w 1829"/>
                <a:gd name="T49" fmla="*/ 561 h 1143"/>
                <a:gd name="T50" fmla="*/ 349 w 1829"/>
                <a:gd name="T51" fmla="*/ 842 h 1143"/>
                <a:gd name="T52" fmla="*/ 349 w 1829"/>
                <a:gd name="T53" fmla="*/ 842 h 1143"/>
                <a:gd name="T54" fmla="*/ 439 w 1829"/>
                <a:gd name="T55" fmla="*/ 821 h 1143"/>
                <a:gd name="T56" fmla="*/ 439 w 1829"/>
                <a:gd name="T57" fmla="*/ 821 h 1143"/>
                <a:gd name="T58" fmla="*/ 440 w 1829"/>
                <a:gd name="T59" fmla="*/ 835 h 1143"/>
                <a:gd name="T60" fmla="*/ 440 w 1829"/>
                <a:gd name="T61" fmla="*/ 835 h 1143"/>
                <a:gd name="T62" fmla="*/ 787 w 1829"/>
                <a:gd name="T63" fmla="*/ 1127 h 1143"/>
                <a:gd name="T64" fmla="*/ 787 w 1829"/>
                <a:gd name="T65" fmla="*/ 1127 h 1143"/>
                <a:gd name="T66" fmla="*/ 1029 w 1829"/>
                <a:gd name="T67" fmla="*/ 981 h 1143"/>
                <a:gd name="T68" fmla="*/ 1029 w 1829"/>
                <a:gd name="T69" fmla="*/ 981 h 1143"/>
                <a:gd name="T70" fmla="*/ 1227 w 1829"/>
                <a:gd name="T71" fmla="*/ 1041 h 1143"/>
                <a:gd name="T72" fmla="*/ 1227 w 1829"/>
                <a:gd name="T73" fmla="*/ 1041 h 1143"/>
                <a:gd name="T74" fmla="*/ 1467 w 1829"/>
                <a:gd name="T75" fmla="*/ 855 h 1143"/>
                <a:gd name="T76" fmla="*/ 1467 w 1829"/>
                <a:gd name="T77" fmla="*/ 855 h 1143"/>
                <a:gd name="T78" fmla="*/ 1567 w 1829"/>
                <a:gd name="T79" fmla="*/ 865 h 1143"/>
                <a:gd name="T80" fmla="*/ 1567 w 1829"/>
                <a:gd name="T81" fmla="*/ 865 h 1143"/>
                <a:gd name="T82" fmla="*/ 1815 w 1829"/>
                <a:gd name="T83" fmla="*/ 570 h 1143"/>
                <a:gd name="T84" fmla="*/ 1815 w 1829"/>
                <a:gd name="T85" fmla="*/ 570 h 1143"/>
                <a:gd name="T86" fmla="*/ 1520 w 1829"/>
                <a:gd name="T87" fmla="*/ 32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9" h="1143">
                  <a:moveTo>
                    <a:pt x="877" y="508"/>
                  </a:moveTo>
                  <a:lnTo>
                    <a:pt x="877" y="508"/>
                  </a:lnTo>
                  <a:cubicBezTo>
                    <a:pt x="880" y="504"/>
                    <a:pt x="883" y="501"/>
                    <a:pt x="887" y="498"/>
                  </a:cubicBezTo>
                  <a:lnTo>
                    <a:pt x="887" y="498"/>
                  </a:lnTo>
                  <a:cubicBezTo>
                    <a:pt x="891" y="505"/>
                    <a:pt x="897" y="513"/>
                    <a:pt x="903" y="520"/>
                  </a:cubicBezTo>
                  <a:lnTo>
                    <a:pt x="903" y="520"/>
                  </a:lnTo>
                  <a:cubicBezTo>
                    <a:pt x="894" y="516"/>
                    <a:pt x="886" y="511"/>
                    <a:pt x="877" y="508"/>
                  </a:cubicBezTo>
                  <a:close/>
                  <a:moveTo>
                    <a:pt x="1520" y="322"/>
                  </a:moveTo>
                  <a:lnTo>
                    <a:pt x="1520" y="322"/>
                  </a:lnTo>
                  <a:cubicBezTo>
                    <a:pt x="1499" y="324"/>
                    <a:pt x="1478" y="328"/>
                    <a:pt x="1458" y="335"/>
                  </a:cubicBezTo>
                  <a:lnTo>
                    <a:pt x="1458" y="335"/>
                  </a:lnTo>
                  <a:cubicBezTo>
                    <a:pt x="1459" y="323"/>
                    <a:pt x="1458" y="310"/>
                    <a:pt x="1457" y="298"/>
                  </a:cubicBezTo>
                  <a:lnTo>
                    <a:pt x="1457" y="298"/>
                  </a:lnTo>
                  <a:cubicBezTo>
                    <a:pt x="1443" y="127"/>
                    <a:pt x="1291" y="0"/>
                    <a:pt x="1120" y="15"/>
                  </a:cubicBezTo>
                  <a:lnTo>
                    <a:pt x="1120" y="15"/>
                  </a:lnTo>
                  <a:cubicBezTo>
                    <a:pt x="1025" y="23"/>
                    <a:pt x="944" y="72"/>
                    <a:pt x="893" y="143"/>
                  </a:cubicBezTo>
                  <a:lnTo>
                    <a:pt x="893" y="143"/>
                  </a:lnTo>
                  <a:cubicBezTo>
                    <a:pt x="837" y="73"/>
                    <a:pt x="747" y="31"/>
                    <a:pt x="651" y="39"/>
                  </a:cubicBezTo>
                  <a:lnTo>
                    <a:pt x="651" y="39"/>
                  </a:lnTo>
                  <a:cubicBezTo>
                    <a:pt x="533" y="49"/>
                    <a:pt x="439" y="131"/>
                    <a:pt x="407" y="237"/>
                  </a:cubicBezTo>
                  <a:lnTo>
                    <a:pt x="407" y="237"/>
                  </a:lnTo>
                  <a:cubicBezTo>
                    <a:pt x="372" y="227"/>
                    <a:pt x="335" y="223"/>
                    <a:pt x="296" y="227"/>
                  </a:cubicBezTo>
                  <a:lnTo>
                    <a:pt x="296" y="227"/>
                  </a:lnTo>
                  <a:cubicBezTo>
                    <a:pt x="126" y="241"/>
                    <a:pt x="0" y="391"/>
                    <a:pt x="15" y="561"/>
                  </a:cubicBezTo>
                  <a:lnTo>
                    <a:pt x="15" y="561"/>
                  </a:lnTo>
                  <a:cubicBezTo>
                    <a:pt x="29" y="731"/>
                    <a:pt x="179" y="857"/>
                    <a:pt x="349" y="842"/>
                  </a:cubicBezTo>
                  <a:lnTo>
                    <a:pt x="349" y="842"/>
                  </a:lnTo>
                  <a:cubicBezTo>
                    <a:pt x="380" y="840"/>
                    <a:pt x="411" y="832"/>
                    <a:pt x="439" y="821"/>
                  </a:cubicBezTo>
                  <a:lnTo>
                    <a:pt x="439" y="821"/>
                  </a:lnTo>
                  <a:cubicBezTo>
                    <a:pt x="439" y="826"/>
                    <a:pt x="439" y="830"/>
                    <a:pt x="440" y="835"/>
                  </a:cubicBezTo>
                  <a:lnTo>
                    <a:pt x="440" y="835"/>
                  </a:lnTo>
                  <a:cubicBezTo>
                    <a:pt x="455" y="1011"/>
                    <a:pt x="611" y="1142"/>
                    <a:pt x="787" y="1127"/>
                  </a:cubicBezTo>
                  <a:lnTo>
                    <a:pt x="787" y="1127"/>
                  </a:lnTo>
                  <a:cubicBezTo>
                    <a:pt x="890" y="1118"/>
                    <a:pt x="977" y="1062"/>
                    <a:pt x="1029" y="981"/>
                  </a:cubicBezTo>
                  <a:lnTo>
                    <a:pt x="1029" y="981"/>
                  </a:lnTo>
                  <a:cubicBezTo>
                    <a:pt x="1083" y="1024"/>
                    <a:pt x="1153" y="1047"/>
                    <a:pt x="1227" y="1041"/>
                  </a:cubicBezTo>
                  <a:lnTo>
                    <a:pt x="1227" y="1041"/>
                  </a:lnTo>
                  <a:cubicBezTo>
                    <a:pt x="1340" y="1031"/>
                    <a:pt x="1431" y="956"/>
                    <a:pt x="1467" y="855"/>
                  </a:cubicBezTo>
                  <a:lnTo>
                    <a:pt x="1467" y="855"/>
                  </a:lnTo>
                  <a:cubicBezTo>
                    <a:pt x="1499" y="864"/>
                    <a:pt x="1533" y="868"/>
                    <a:pt x="1567" y="865"/>
                  </a:cubicBezTo>
                  <a:lnTo>
                    <a:pt x="1567" y="865"/>
                  </a:lnTo>
                  <a:cubicBezTo>
                    <a:pt x="1717" y="852"/>
                    <a:pt x="1828" y="720"/>
                    <a:pt x="1815" y="570"/>
                  </a:cubicBezTo>
                  <a:lnTo>
                    <a:pt x="1815" y="570"/>
                  </a:lnTo>
                  <a:cubicBezTo>
                    <a:pt x="1802" y="420"/>
                    <a:pt x="1670" y="309"/>
                    <a:pt x="1520" y="3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826" name="Freeform 5">
              <a:extLst>
                <a:ext uri="{FF2B5EF4-FFF2-40B4-BE49-F238E27FC236}">
                  <a16:creationId xmlns:a16="http://schemas.microsoft.com/office/drawing/2014/main" id="{C311831C-028E-8C43-BDD2-2D0719D8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039" y="1065288"/>
              <a:ext cx="1884967" cy="1149588"/>
            </a:xfrm>
            <a:custGeom>
              <a:avLst/>
              <a:gdLst>
                <a:gd name="T0" fmla="*/ 1419 w 2768"/>
                <a:gd name="T1" fmla="*/ 953 h 1690"/>
                <a:gd name="T2" fmla="*/ 1419 w 2768"/>
                <a:gd name="T3" fmla="*/ 953 h 1690"/>
                <a:gd name="T4" fmla="*/ 1397 w 2768"/>
                <a:gd name="T5" fmla="*/ 918 h 1690"/>
                <a:gd name="T6" fmla="*/ 1397 w 2768"/>
                <a:gd name="T7" fmla="*/ 918 h 1690"/>
                <a:gd name="T8" fmla="*/ 1434 w 2768"/>
                <a:gd name="T9" fmla="*/ 938 h 1690"/>
                <a:gd name="T10" fmla="*/ 1434 w 2768"/>
                <a:gd name="T11" fmla="*/ 938 h 1690"/>
                <a:gd name="T12" fmla="*/ 1419 w 2768"/>
                <a:gd name="T13" fmla="*/ 953 h 1690"/>
                <a:gd name="T14" fmla="*/ 2290 w 2768"/>
                <a:gd name="T15" fmla="*/ 495 h 1690"/>
                <a:gd name="T16" fmla="*/ 2290 w 2768"/>
                <a:gd name="T17" fmla="*/ 495 h 1690"/>
                <a:gd name="T18" fmla="*/ 2149 w 2768"/>
                <a:gd name="T19" fmla="*/ 517 h 1690"/>
                <a:gd name="T20" fmla="*/ 2149 w 2768"/>
                <a:gd name="T21" fmla="*/ 517 h 1690"/>
                <a:gd name="T22" fmla="*/ 2150 w 2768"/>
                <a:gd name="T23" fmla="*/ 495 h 1690"/>
                <a:gd name="T24" fmla="*/ 2150 w 2768"/>
                <a:gd name="T25" fmla="*/ 495 h 1690"/>
                <a:gd name="T26" fmla="*/ 1655 w 2768"/>
                <a:gd name="T27" fmla="*/ 0 h 1690"/>
                <a:gd name="T28" fmla="*/ 1655 w 2768"/>
                <a:gd name="T29" fmla="*/ 0 h 1690"/>
                <a:gd name="T30" fmla="*/ 1264 w 2768"/>
                <a:gd name="T31" fmla="*/ 192 h 1690"/>
                <a:gd name="T32" fmla="*/ 1264 w 2768"/>
                <a:gd name="T33" fmla="*/ 192 h 1690"/>
                <a:gd name="T34" fmla="*/ 967 w 2768"/>
                <a:gd name="T35" fmla="*/ 74 h 1690"/>
                <a:gd name="T36" fmla="*/ 967 w 2768"/>
                <a:gd name="T37" fmla="*/ 74 h 1690"/>
                <a:gd name="T38" fmla="*/ 573 w 2768"/>
                <a:gd name="T39" fmla="*/ 328 h 1690"/>
                <a:gd name="T40" fmla="*/ 573 w 2768"/>
                <a:gd name="T41" fmla="*/ 328 h 1690"/>
                <a:gd name="T42" fmla="*/ 421 w 2768"/>
                <a:gd name="T43" fmla="*/ 299 h 1690"/>
                <a:gd name="T44" fmla="*/ 421 w 2768"/>
                <a:gd name="T45" fmla="*/ 299 h 1690"/>
                <a:gd name="T46" fmla="*/ 0 w 2768"/>
                <a:gd name="T47" fmla="*/ 719 h 1690"/>
                <a:gd name="T48" fmla="*/ 0 w 2768"/>
                <a:gd name="T49" fmla="*/ 719 h 1690"/>
                <a:gd name="T50" fmla="*/ 421 w 2768"/>
                <a:gd name="T51" fmla="*/ 1139 h 1690"/>
                <a:gd name="T52" fmla="*/ 421 w 2768"/>
                <a:gd name="T53" fmla="*/ 1139 h 1690"/>
                <a:gd name="T54" fmla="*/ 518 w 2768"/>
                <a:gd name="T55" fmla="*/ 1128 h 1690"/>
                <a:gd name="T56" fmla="*/ 518 w 2768"/>
                <a:gd name="T57" fmla="*/ 1128 h 1690"/>
                <a:gd name="T58" fmla="*/ 515 w 2768"/>
                <a:gd name="T59" fmla="*/ 1184 h 1690"/>
                <a:gd name="T60" fmla="*/ 515 w 2768"/>
                <a:gd name="T61" fmla="*/ 1184 h 1690"/>
                <a:gd name="T62" fmla="*/ 996 w 2768"/>
                <a:gd name="T63" fmla="*/ 1665 h 1690"/>
                <a:gd name="T64" fmla="*/ 996 w 2768"/>
                <a:gd name="T65" fmla="*/ 1665 h 1690"/>
                <a:gd name="T66" fmla="*/ 1361 w 2768"/>
                <a:gd name="T67" fmla="*/ 1497 h 1690"/>
                <a:gd name="T68" fmla="*/ 1361 w 2768"/>
                <a:gd name="T69" fmla="*/ 1497 h 1690"/>
                <a:gd name="T70" fmla="*/ 1720 w 2768"/>
                <a:gd name="T71" fmla="*/ 1689 h 1690"/>
                <a:gd name="T72" fmla="*/ 1720 w 2768"/>
                <a:gd name="T73" fmla="*/ 1689 h 1690"/>
                <a:gd name="T74" fmla="*/ 2120 w 2768"/>
                <a:gd name="T75" fmla="*/ 1416 h 1690"/>
                <a:gd name="T76" fmla="*/ 2120 w 2768"/>
                <a:gd name="T77" fmla="*/ 1416 h 1690"/>
                <a:gd name="T78" fmla="*/ 2290 w 2768"/>
                <a:gd name="T79" fmla="*/ 1448 h 1690"/>
                <a:gd name="T80" fmla="*/ 2290 w 2768"/>
                <a:gd name="T81" fmla="*/ 1448 h 1690"/>
                <a:gd name="T82" fmla="*/ 2767 w 2768"/>
                <a:gd name="T83" fmla="*/ 971 h 1690"/>
                <a:gd name="T84" fmla="*/ 2767 w 2768"/>
                <a:gd name="T85" fmla="*/ 971 h 1690"/>
                <a:gd name="T86" fmla="*/ 2290 w 2768"/>
                <a:gd name="T87" fmla="*/ 495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8" h="1690">
                  <a:moveTo>
                    <a:pt x="1419" y="953"/>
                  </a:moveTo>
                  <a:lnTo>
                    <a:pt x="1419" y="953"/>
                  </a:lnTo>
                  <a:cubicBezTo>
                    <a:pt x="1412" y="941"/>
                    <a:pt x="1404" y="929"/>
                    <a:pt x="1397" y="918"/>
                  </a:cubicBezTo>
                  <a:lnTo>
                    <a:pt x="1397" y="918"/>
                  </a:lnTo>
                  <a:cubicBezTo>
                    <a:pt x="1409" y="924"/>
                    <a:pt x="1421" y="932"/>
                    <a:pt x="1434" y="938"/>
                  </a:cubicBezTo>
                  <a:lnTo>
                    <a:pt x="1434" y="938"/>
                  </a:lnTo>
                  <a:cubicBezTo>
                    <a:pt x="1429" y="943"/>
                    <a:pt x="1424" y="948"/>
                    <a:pt x="1419" y="953"/>
                  </a:cubicBezTo>
                  <a:close/>
                  <a:moveTo>
                    <a:pt x="2290" y="495"/>
                  </a:moveTo>
                  <a:lnTo>
                    <a:pt x="2290" y="495"/>
                  </a:lnTo>
                  <a:cubicBezTo>
                    <a:pt x="2241" y="495"/>
                    <a:pt x="2194" y="503"/>
                    <a:pt x="2149" y="517"/>
                  </a:cubicBezTo>
                  <a:lnTo>
                    <a:pt x="2149" y="517"/>
                  </a:lnTo>
                  <a:cubicBezTo>
                    <a:pt x="2150" y="510"/>
                    <a:pt x="2150" y="503"/>
                    <a:pt x="2150" y="495"/>
                  </a:cubicBezTo>
                  <a:lnTo>
                    <a:pt x="2150" y="495"/>
                  </a:lnTo>
                  <a:cubicBezTo>
                    <a:pt x="2150" y="222"/>
                    <a:pt x="1928" y="0"/>
                    <a:pt x="1655" y="0"/>
                  </a:cubicBezTo>
                  <a:lnTo>
                    <a:pt x="1655" y="0"/>
                  </a:lnTo>
                  <a:cubicBezTo>
                    <a:pt x="1496" y="0"/>
                    <a:pt x="1355" y="75"/>
                    <a:pt x="1264" y="192"/>
                  </a:cubicBezTo>
                  <a:lnTo>
                    <a:pt x="1264" y="192"/>
                  </a:lnTo>
                  <a:cubicBezTo>
                    <a:pt x="1186" y="119"/>
                    <a:pt x="1082" y="74"/>
                    <a:pt x="967" y="74"/>
                  </a:cubicBezTo>
                  <a:lnTo>
                    <a:pt x="967" y="74"/>
                  </a:lnTo>
                  <a:cubicBezTo>
                    <a:pt x="792" y="74"/>
                    <a:pt x="642" y="179"/>
                    <a:pt x="573" y="328"/>
                  </a:cubicBezTo>
                  <a:lnTo>
                    <a:pt x="573" y="328"/>
                  </a:lnTo>
                  <a:cubicBezTo>
                    <a:pt x="526" y="309"/>
                    <a:pt x="475" y="299"/>
                    <a:pt x="421" y="299"/>
                  </a:cubicBezTo>
                  <a:lnTo>
                    <a:pt x="421" y="299"/>
                  </a:lnTo>
                  <a:cubicBezTo>
                    <a:pt x="189" y="299"/>
                    <a:pt x="0" y="487"/>
                    <a:pt x="0" y="719"/>
                  </a:cubicBezTo>
                  <a:lnTo>
                    <a:pt x="0" y="719"/>
                  </a:lnTo>
                  <a:cubicBezTo>
                    <a:pt x="0" y="951"/>
                    <a:pt x="189" y="1139"/>
                    <a:pt x="421" y="1139"/>
                  </a:cubicBezTo>
                  <a:lnTo>
                    <a:pt x="421" y="1139"/>
                  </a:lnTo>
                  <a:cubicBezTo>
                    <a:pt x="454" y="1139"/>
                    <a:pt x="487" y="1135"/>
                    <a:pt x="518" y="1128"/>
                  </a:cubicBezTo>
                  <a:lnTo>
                    <a:pt x="518" y="1128"/>
                  </a:lnTo>
                  <a:cubicBezTo>
                    <a:pt x="516" y="1146"/>
                    <a:pt x="515" y="1165"/>
                    <a:pt x="515" y="1184"/>
                  </a:cubicBezTo>
                  <a:lnTo>
                    <a:pt x="515" y="1184"/>
                  </a:lnTo>
                  <a:cubicBezTo>
                    <a:pt x="515" y="1449"/>
                    <a:pt x="730" y="1665"/>
                    <a:pt x="996" y="1665"/>
                  </a:cubicBezTo>
                  <a:lnTo>
                    <a:pt x="996" y="1665"/>
                  </a:lnTo>
                  <a:cubicBezTo>
                    <a:pt x="1142" y="1665"/>
                    <a:pt x="1273" y="1599"/>
                    <a:pt x="1361" y="1497"/>
                  </a:cubicBezTo>
                  <a:lnTo>
                    <a:pt x="1361" y="1497"/>
                  </a:lnTo>
                  <a:cubicBezTo>
                    <a:pt x="1439" y="1613"/>
                    <a:pt x="1570" y="1689"/>
                    <a:pt x="1720" y="1689"/>
                  </a:cubicBezTo>
                  <a:lnTo>
                    <a:pt x="1720" y="1689"/>
                  </a:lnTo>
                  <a:cubicBezTo>
                    <a:pt x="1902" y="1689"/>
                    <a:pt x="2057" y="1577"/>
                    <a:pt x="2120" y="1416"/>
                  </a:cubicBezTo>
                  <a:lnTo>
                    <a:pt x="2120" y="1416"/>
                  </a:lnTo>
                  <a:cubicBezTo>
                    <a:pt x="2173" y="1437"/>
                    <a:pt x="2230" y="1448"/>
                    <a:pt x="2290" y="1448"/>
                  </a:cubicBezTo>
                  <a:lnTo>
                    <a:pt x="2290" y="1448"/>
                  </a:lnTo>
                  <a:cubicBezTo>
                    <a:pt x="2553" y="1448"/>
                    <a:pt x="2767" y="1234"/>
                    <a:pt x="2767" y="971"/>
                  </a:cubicBezTo>
                  <a:lnTo>
                    <a:pt x="2767" y="971"/>
                  </a:lnTo>
                  <a:cubicBezTo>
                    <a:pt x="2767" y="709"/>
                    <a:pt x="2553" y="495"/>
                    <a:pt x="2290" y="4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20808-EDE9-EE4D-87AB-32EDC9DAF6AE}"/>
              </a:ext>
            </a:extLst>
          </p:cNvPr>
          <p:cNvGrpSpPr/>
          <p:nvPr/>
        </p:nvGrpSpPr>
        <p:grpSpPr>
          <a:xfrm>
            <a:off x="2354015" y="460486"/>
            <a:ext cx="5387623" cy="4563294"/>
            <a:chOff x="6586626" y="1710525"/>
            <a:chExt cx="11240765" cy="9520882"/>
          </a:xfrm>
        </p:grpSpPr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50370BD8-D791-9C4F-8128-EB49E2BBB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626" y="7428457"/>
              <a:ext cx="3190637" cy="3802950"/>
            </a:xfrm>
            <a:custGeom>
              <a:avLst/>
              <a:gdLst>
                <a:gd name="T0" fmla="*/ 0 w 4688"/>
                <a:gd name="T1" fmla="*/ 0 h 5587"/>
                <a:gd name="T2" fmla="*/ 0 w 4688"/>
                <a:gd name="T3" fmla="*/ 0 h 5587"/>
                <a:gd name="T4" fmla="*/ 2312 w 4688"/>
                <a:gd name="T5" fmla="*/ 5586 h 5587"/>
                <a:gd name="T6" fmla="*/ 4687 w 4688"/>
                <a:gd name="T7" fmla="*/ 3211 h 5587"/>
                <a:gd name="T8" fmla="*/ 4687 w 4688"/>
                <a:gd name="T9" fmla="*/ 3211 h 5587"/>
                <a:gd name="T10" fmla="*/ 3358 w 4688"/>
                <a:gd name="T11" fmla="*/ 0 h 5587"/>
                <a:gd name="T12" fmla="*/ 0 w 4688"/>
                <a:gd name="T13" fmla="*/ 0 h 5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8" h="5587">
                  <a:moveTo>
                    <a:pt x="0" y="0"/>
                  </a:moveTo>
                  <a:lnTo>
                    <a:pt x="0" y="0"/>
                  </a:lnTo>
                  <a:cubicBezTo>
                    <a:pt x="38" y="2169"/>
                    <a:pt x="911" y="4133"/>
                    <a:pt x="2312" y="5586"/>
                  </a:cubicBezTo>
                  <a:lnTo>
                    <a:pt x="4687" y="3211"/>
                  </a:lnTo>
                  <a:lnTo>
                    <a:pt x="4687" y="3211"/>
                  </a:lnTo>
                  <a:cubicBezTo>
                    <a:pt x="3892" y="2367"/>
                    <a:pt x="3394" y="1242"/>
                    <a:pt x="3358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5A2D9074-89E9-FE4D-9331-70F344EB3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626" y="3427406"/>
              <a:ext cx="3190637" cy="3799948"/>
            </a:xfrm>
            <a:custGeom>
              <a:avLst/>
              <a:gdLst>
                <a:gd name="T0" fmla="*/ 0 w 4689"/>
                <a:gd name="T1" fmla="*/ 5582 h 5583"/>
                <a:gd name="T2" fmla="*/ 3358 w 4689"/>
                <a:gd name="T3" fmla="*/ 5582 h 5583"/>
                <a:gd name="T4" fmla="*/ 3358 w 4689"/>
                <a:gd name="T5" fmla="*/ 5582 h 5583"/>
                <a:gd name="T6" fmla="*/ 4688 w 4689"/>
                <a:gd name="T7" fmla="*/ 2374 h 5583"/>
                <a:gd name="T8" fmla="*/ 2314 w 4689"/>
                <a:gd name="T9" fmla="*/ 0 h 5583"/>
                <a:gd name="T10" fmla="*/ 2314 w 4689"/>
                <a:gd name="T11" fmla="*/ 0 h 5583"/>
                <a:gd name="T12" fmla="*/ 0 w 4689"/>
                <a:gd name="T13" fmla="*/ 5582 h 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9" h="5583">
                  <a:moveTo>
                    <a:pt x="0" y="5582"/>
                  </a:moveTo>
                  <a:lnTo>
                    <a:pt x="3358" y="5582"/>
                  </a:lnTo>
                  <a:lnTo>
                    <a:pt x="3358" y="5582"/>
                  </a:lnTo>
                  <a:cubicBezTo>
                    <a:pt x="3395" y="4343"/>
                    <a:pt x="3894" y="3218"/>
                    <a:pt x="4688" y="2374"/>
                  </a:cubicBezTo>
                  <a:lnTo>
                    <a:pt x="2314" y="0"/>
                  </a:lnTo>
                  <a:lnTo>
                    <a:pt x="2314" y="0"/>
                  </a:lnTo>
                  <a:cubicBezTo>
                    <a:pt x="912" y="1451"/>
                    <a:pt x="39" y="3415"/>
                    <a:pt x="0" y="558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10E069A9-3D4B-624B-9848-9864D9DD3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6509" y="1710525"/>
              <a:ext cx="3799949" cy="3190635"/>
            </a:xfrm>
            <a:custGeom>
              <a:avLst/>
              <a:gdLst>
                <a:gd name="T0" fmla="*/ 2375 w 5583"/>
                <a:gd name="T1" fmla="*/ 4686 h 4687"/>
                <a:gd name="T2" fmla="*/ 2375 w 5583"/>
                <a:gd name="T3" fmla="*/ 4686 h 4687"/>
                <a:gd name="T4" fmla="*/ 5582 w 5583"/>
                <a:gd name="T5" fmla="*/ 3358 h 4687"/>
                <a:gd name="T6" fmla="*/ 5582 w 5583"/>
                <a:gd name="T7" fmla="*/ 0 h 4687"/>
                <a:gd name="T8" fmla="*/ 5582 w 5583"/>
                <a:gd name="T9" fmla="*/ 0 h 4687"/>
                <a:gd name="T10" fmla="*/ 0 w 5583"/>
                <a:gd name="T11" fmla="*/ 2312 h 4687"/>
                <a:gd name="T12" fmla="*/ 2375 w 5583"/>
                <a:gd name="T13" fmla="*/ 4686 h 4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3" h="4687">
                  <a:moveTo>
                    <a:pt x="2375" y="4686"/>
                  </a:moveTo>
                  <a:lnTo>
                    <a:pt x="2375" y="4686"/>
                  </a:lnTo>
                  <a:cubicBezTo>
                    <a:pt x="3218" y="3893"/>
                    <a:pt x="4342" y="3395"/>
                    <a:pt x="5582" y="3358"/>
                  </a:cubicBezTo>
                  <a:lnTo>
                    <a:pt x="5582" y="0"/>
                  </a:lnTo>
                  <a:lnTo>
                    <a:pt x="5582" y="0"/>
                  </a:lnTo>
                  <a:cubicBezTo>
                    <a:pt x="3416" y="38"/>
                    <a:pt x="1452" y="912"/>
                    <a:pt x="0" y="2312"/>
                  </a:cubicBezTo>
                  <a:lnTo>
                    <a:pt x="2375" y="468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98BA90CB-7CFE-ED4C-AD37-DAC3D64F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7561" y="1710525"/>
              <a:ext cx="3799949" cy="3190635"/>
            </a:xfrm>
            <a:custGeom>
              <a:avLst/>
              <a:gdLst>
                <a:gd name="T0" fmla="*/ 0 w 5584"/>
                <a:gd name="T1" fmla="*/ 3358 h 4688"/>
                <a:gd name="T2" fmla="*/ 0 w 5584"/>
                <a:gd name="T3" fmla="*/ 3358 h 4688"/>
                <a:gd name="T4" fmla="*/ 3208 w 5584"/>
                <a:gd name="T5" fmla="*/ 4687 h 4688"/>
                <a:gd name="T6" fmla="*/ 5583 w 5584"/>
                <a:gd name="T7" fmla="*/ 2312 h 4688"/>
                <a:gd name="T8" fmla="*/ 5583 w 5584"/>
                <a:gd name="T9" fmla="*/ 2312 h 4688"/>
                <a:gd name="T10" fmla="*/ 0 w 5584"/>
                <a:gd name="T11" fmla="*/ 0 h 4688"/>
                <a:gd name="T12" fmla="*/ 0 w 5584"/>
                <a:gd name="T13" fmla="*/ 3358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4" h="4688">
                  <a:moveTo>
                    <a:pt x="0" y="3358"/>
                  </a:moveTo>
                  <a:lnTo>
                    <a:pt x="0" y="3358"/>
                  </a:lnTo>
                  <a:cubicBezTo>
                    <a:pt x="1241" y="3395"/>
                    <a:pt x="2365" y="3893"/>
                    <a:pt x="3208" y="4687"/>
                  </a:cubicBezTo>
                  <a:lnTo>
                    <a:pt x="5583" y="2312"/>
                  </a:lnTo>
                  <a:lnTo>
                    <a:pt x="5583" y="2312"/>
                  </a:lnTo>
                  <a:cubicBezTo>
                    <a:pt x="4131" y="912"/>
                    <a:pt x="2168" y="38"/>
                    <a:pt x="0" y="0"/>
                  </a:cubicBezTo>
                  <a:lnTo>
                    <a:pt x="0" y="335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4FF526A3-47C6-EA4A-8D75-0D0A7E95B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4" y="7428457"/>
              <a:ext cx="3190637" cy="3802950"/>
            </a:xfrm>
            <a:custGeom>
              <a:avLst/>
              <a:gdLst>
                <a:gd name="T0" fmla="*/ 0 w 4688"/>
                <a:gd name="T1" fmla="*/ 3211 h 5587"/>
                <a:gd name="T2" fmla="*/ 2375 w 4688"/>
                <a:gd name="T3" fmla="*/ 5586 h 5587"/>
                <a:gd name="T4" fmla="*/ 2375 w 4688"/>
                <a:gd name="T5" fmla="*/ 5586 h 5587"/>
                <a:gd name="T6" fmla="*/ 4687 w 4688"/>
                <a:gd name="T7" fmla="*/ 0 h 5587"/>
                <a:gd name="T8" fmla="*/ 1329 w 4688"/>
                <a:gd name="T9" fmla="*/ 0 h 5587"/>
                <a:gd name="T10" fmla="*/ 1329 w 4688"/>
                <a:gd name="T11" fmla="*/ 0 h 5587"/>
                <a:gd name="T12" fmla="*/ 0 w 4688"/>
                <a:gd name="T13" fmla="*/ 3211 h 5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8" h="5587">
                  <a:moveTo>
                    <a:pt x="0" y="3211"/>
                  </a:moveTo>
                  <a:lnTo>
                    <a:pt x="2375" y="5586"/>
                  </a:lnTo>
                  <a:lnTo>
                    <a:pt x="2375" y="5586"/>
                  </a:lnTo>
                  <a:cubicBezTo>
                    <a:pt x="3776" y="4133"/>
                    <a:pt x="4649" y="2169"/>
                    <a:pt x="4687" y="0"/>
                  </a:cubicBezTo>
                  <a:lnTo>
                    <a:pt x="1329" y="0"/>
                  </a:lnTo>
                  <a:lnTo>
                    <a:pt x="1329" y="0"/>
                  </a:lnTo>
                  <a:cubicBezTo>
                    <a:pt x="1292" y="1242"/>
                    <a:pt x="794" y="2367"/>
                    <a:pt x="0" y="32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11B8199A-927F-9D48-A79D-CA800FB7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3753" y="3427406"/>
              <a:ext cx="3193638" cy="3799948"/>
            </a:xfrm>
            <a:custGeom>
              <a:avLst/>
              <a:gdLst>
                <a:gd name="T0" fmla="*/ 0 w 4690"/>
                <a:gd name="T1" fmla="*/ 2374 h 5583"/>
                <a:gd name="T2" fmla="*/ 0 w 4690"/>
                <a:gd name="T3" fmla="*/ 2374 h 5583"/>
                <a:gd name="T4" fmla="*/ 1331 w 4690"/>
                <a:gd name="T5" fmla="*/ 5582 h 5583"/>
                <a:gd name="T6" fmla="*/ 4689 w 4690"/>
                <a:gd name="T7" fmla="*/ 5582 h 5583"/>
                <a:gd name="T8" fmla="*/ 4689 w 4690"/>
                <a:gd name="T9" fmla="*/ 5582 h 5583"/>
                <a:gd name="T10" fmla="*/ 2375 w 4690"/>
                <a:gd name="T11" fmla="*/ 0 h 5583"/>
                <a:gd name="T12" fmla="*/ 0 w 4690"/>
                <a:gd name="T13" fmla="*/ 2374 h 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0" h="5583">
                  <a:moveTo>
                    <a:pt x="0" y="2374"/>
                  </a:moveTo>
                  <a:lnTo>
                    <a:pt x="0" y="2374"/>
                  </a:lnTo>
                  <a:cubicBezTo>
                    <a:pt x="794" y="3218"/>
                    <a:pt x="1293" y="4343"/>
                    <a:pt x="1331" y="5582"/>
                  </a:cubicBezTo>
                  <a:lnTo>
                    <a:pt x="4689" y="5582"/>
                  </a:lnTo>
                  <a:lnTo>
                    <a:pt x="4689" y="5582"/>
                  </a:lnTo>
                  <a:cubicBezTo>
                    <a:pt x="4650" y="3415"/>
                    <a:pt x="3776" y="1451"/>
                    <a:pt x="2375" y="0"/>
                  </a:cubicBezTo>
                  <a:lnTo>
                    <a:pt x="0" y="2374"/>
                  </a:lnTo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C32B2A8A-FF2F-314C-A7B1-2D05422C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336" y="3994696"/>
              <a:ext cx="2181438" cy="1235955"/>
            </a:xfrm>
            <a:custGeom>
              <a:avLst/>
              <a:gdLst>
                <a:gd name="connsiteX0" fmla="*/ 2093326 w 2093326"/>
                <a:gd name="connsiteY0" fmla="*/ 0 h 1186033"/>
                <a:gd name="connsiteX1" fmla="*/ 2093326 w 2093326"/>
                <a:gd name="connsiteY1" fmla="*/ 451449 h 1186033"/>
                <a:gd name="connsiteX2" fmla="*/ 1354649 w 2093326"/>
                <a:gd name="connsiteY2" fmla="*/ 579578 h 1186033"/>
                <a:gd name="connsiteX3" fmla="*/ 1267152 w 2093326"/>
                <a:gd name="connsiteY3" fmla="*/ 611918 h 1186033"/>
                <a:gd name="connsiteX4" fmla="*/ 1225752 w 2093326"/>
                <a:gd name="connsiteY4" fmla="*/ 949846 h 1186033"/>
                <a:gd name="connsiteX5" fmla="*/ 954079 w 2093326"/>
                <a:gd name="connsiteY5" fmla="*/ 745615 h 1186033"/>
                <a:gd name="connsiteX6" fmla="*/ 905951 w 2093326"/>
                <a:gd name="connsiteY6" fmla="*/ 768460 h 1186033"/>
                <a:gd name="connsiteX7" fmla="*/ 319188 w 2093326"/>
                <a:gd name="connsiteY7" fmla="*/ 1186033 h 1186033"/>
                <a:gd name="connsiteX8" fmla="*/ 0 w 2093326"/>
                <a:gd name="connsiteY8" fmla="*/ 866365 h 1186033"/>
                <a:gd name="connsiteX9" fmla="*/ 2093326 w 2093326"/>
                <a:gd name="connsiteY9" fmla="*/ 0 h 118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3326" h="1186033">
                  <a:moveTo>
                    <a:pt x="2093326" y="0"/>
                  </a:moveTo>
                  <a:lnTo>
                    <a:pt x="2093326" y="451449"/>
                  </a:lnTo>
                  <a:cubicBezTo>
                    <a:pt x="1836556" y="460501"/>
                    <a:pt x="1588781" y="504782"/>
                    <a:pt x="1354649" y="579578"/>
                  </a:cubicBezTo>
                  <a:lnTo>
                    <a:pt x="1267152" y="611918"/>
                  </a:lnTo>
                  <a:lnTo>
                    <a:pt x="1225752" y="949846"/>
                  </a:lnTo>
                  <a:lnTo>
                    <a:pt x="954079" y="745615"/>
                  </a:lnTo>
                  <a:lnTo>
                    <a:pt x="905951" y="768460"/>
                  </a:lnTo>
                  <a:cubicBezTo>
                    <a:pt x="692074" y="881849"/>
                    <a:pt x="494937" y="1022611"/>
                    <a:pt x="319188" y="1186033"/>
                  </a:cubicBezTo>
                  <a:lnTo>
                    <a:pt x="0" y="866365"/>
                  </a:lnTo>
                  <a:cubicBezTo>
                    <a:pt x="550257" y="349025"/>
                    <a:pt x="1283933" y="24138"/>
                    <a:pt x="209332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58DF6B7B-B1FB-AA4D-9A7B-8C1C1AF4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7561" y="3994696"/>
              <a:ext cx="2184440" cy="1235955"/>
            </a:xfrm>
            <a:custGeom>
              <a:avLst/>
              <a:gdLst>
                <a:gd name="connsiteX0" fmla="*/ 0 w 2096207"/>
                <a:gd name="connsiteY0" fmla="*/ 0 h 1186033"/>
                <a:gd name="connsiteX1" fmla="*/ 2096207 w 2096207"/>
                <a:gd name="connsiteY1" fmla="*/ 867017 h 1186033"/>
                <a:gd name="connsiteX2" fmla="*/ 1776679 w 2096207"/>
                <a:gd name="connsiteY2" fmla="*/ 1186033 h 1186033"/>
                <a:gd name="connsiteX3" fmla="*/ 1189257 w 2096207"/>
                <a:gd name="connsiteY3" fmla="*/ 768460 h 1186033"/>
                <a:gd name="connsiteX4" fmla="*/ 1081426 w 2096207"/>
                <a:gd name="connsiteY4" fmla="*/ 717341 h 1186033"/>
                <a:gd name="connsiteX5" fmla="*/ 805877 w 2096207"/>
                <a:gd name="connsiteY5" fmla="*/ 932567 h 1186033"/>
                <a:gd name="connsiteX6" fmla="*/ 757143 w 2096207"/>
                <a:gd name="connsiteY6" fmla="*/ 585921 h 1186033"/>
                <a:gd name="connsiteX7" fmla="*/ 739957 w 2096207"/>
                <a:gd name="connsiteY7" fmla="*/ 579578 h 1186033"/>
                <a:gd name="connsiteX8" fmla="*/ 0 w 2096207"/>
                <a:gd name="connsiteY8" fmla="*/ 451449 h 118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207" h="1186033">
                  <a:moveTo>
                    <a:pt x="0" y="0"/>
                  </a:moveTo>
                  <a:cubicBezTo>
                    <a:pt x="810908" y="24138"/>
                    <a:pt x="1545364" y="349025"/>
                    <a:pt x="2096207" y="867017"/>
                  </a:cubicBezTo>
                  <a:lnTo>
                    <a:pt x="1776679" y="1186033"/>
                  </a:lnTo>
                  <a:cubicBezTo>
                    <a:pt x="1600742" y="1022611"/>
                    <a:pt x="1403396" y="881849"/>
                    <a:pt x="1189257" y="768460"/>
                  </a:cubicBezTo>
                  <a:lnTo>
                    <a:pt x="1081426" y="717341"/>
                  </a:lnTo>
                  <a:lnTo>
                    <a:pt x="805877" y="932567"/>
                  </a:lnTo>
                  <a:lnTo>
                    <a:pt x="757143" y="585921"/>
                  </a:lnTo>
                  <a:lnTo>
                    <a:pt x="739957" y="579578"/>
                  </a:lnTo>
                  <a:cubicBezTo>
                    <a:pt x="505480" y="504782"/>
                    <a:pt x="257288" y="460501"/>
                    <a:pt x="0" y="45144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F3A110C9-0FA4-EE48-9D31-0C6C2898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583" y="7428457"/>
              <a:ext cx="1235955" cy="2184439"/>
            </a:xfrm>
            <a:custGeom>
              <a:avLst/>
              <a:gdLst>
                <a:gd name="connsiteX0" fmla="*/ 734583 w 1186033"/>
                <a:gd name="connsiteY0" fmla="*/ 0 h 2096207"/>
                <a:gd name="connsiteX1" fmla="*/ 1186033 w 1186033"/>
                <a:gd name="connsiteY1" fmla="*/ 0 h 2096207"/>
                <a:gd name="connsiteX2" fmla="*/ 319015 w 1186033"/>
                <a:gd name="connsiteY2" fmla="*/ 2096207 h 2096207"/>
                <a:gd name="connsiteX3" fmla="*/ 0 w 1186033"/>
                <a:gd name="connsiteY3" fmla="*/ 1776325 h 2096207"/>
                <a:gd name="connsiteX4" fmla="*/ 417859 w 1186033"/>
                <a:gd name="connsiteY4" fmla="*/ 1189039 h 2096207"/>
                <a:gd name="connsiteX5" fmla="*/ 460963 w 1186033"/>
                <a:gd name="connsiteY5" fmla="*/ 1098064 h 2096207"/>
                <a:gd name="connsiteX6" fmla="*/ 241947 w 1186033"/>
                <a:gd name="connsiteY6" fmla="*/ 818051 h 2096207"/>
                <a:gd name="connsiteX7" fmla="*/ 596239 w 1186033"/>
                <a:gd name="connsiteY7" fmla="*/ 767850 h 2096207"/>
                <a:gd name="connsiteX8" fmla="*/ 606627 w 1186033"/>
                <a:gd name="connsiteY8" fmla="*/ 739679 h 2096207"/>
                <a:gd name="connsiteX9" fmla="*/ 734583 w 1186033"/>
                <a:gd name="connsiteY9" fmla="*/ 0 h 20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033" h="2096207">
                  <a:moveTo>
                    <a:pt x="734583" y="0"/>
                  </a:moveTo>
                  <a:lnTo>
                    <a:pt x="1186033" y="0"/>
                  </a:lnTo>
                  <a:cubicBezTo>
                    <a:pt x="1161895" y="810803"/>
                    <a:pt x="837008" y="1545227"/>
                    <a:pt x="319015" y="2096207"/>
                  </a:cubicBezTo>
                  <a:lnTo>
                    <a:pt x="0" y="1776325"/>
                  </a:lnTo>
                  <a:cubicBezTo>
                    <a:pt x="163667" y="1600553"/>
                    <a:pt x="304489" y="1403208"/>
                    <a:pt x="417859" y="1189039"/>
                  </a:cubicBezTo>
                  <a:lnTo>
                    <a:pt x="460963" y="1098064"/>
                  </a:lnTo>
                  <a:lnTo>
                    <a:pt x="241947" y="818051"/>
                  </a:lnTo>
                  <a:lnTo>
                    <a:pt x="596239" y="767850"/>
                  </a:lnTo>
                  <a:lnTo>
                    <a:pt x="606627" y="739679"/>
                  </a:lnTo>
                  <a:cubicBezTo>
                    <a:pt x="681343" y="505192"/>
                    <a:pt x="725531" y="257048"/>
                    <a:pt x="73458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D3592533-C7A6-A147-9DE3-794065E4E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0582" y="5042234"/>
              <a:ext cx="1238956" cy="2184439"/>
            </a:xfrm>
            <a:custGeom>
              <a:avLst/>
              <a:gdLst>
                <a:gd name="connsiteX0" fmla="*/ 319439 w 1188913"/>
                <a:gd name="connsiteY0" fmla="*/ 0 h 2096207"/>
                <a:gd name="connsiteX1" fmla="*/ 1188913 w 1188913"/>
                <a:gd name="connsiteY1" fmla="*/ 2096207 h 2096207"/>
                <a:gd name="connsiteX2" fmla="*/ 736211 w 1188913"/>
                <a:gd name="connsiteY2" fmla="*/ 2096207 h 2096207"/>
                <a:gd name="connsiteX3" fmla="*/ 607878 w 1188913"/>
                <a:gd name="connsiteY3" fmla="*/ 1356744 h 2096207"/>
                <a:gd name="connsiteX4" fmla="*/ 580839 w 1188913"/>
                <a:gd name="connsiteY4" fmla="*/ 1283648 h 2096207"/>
                <a:gd name="connsiteX5" fmla="*/ 227546 w 1188913"/>
                <a:gd name="connsiteY5" fmla="*/ 1240155 h 2096207"/>
                <a:gd name="connsiteX6" fmla="*/ 441289 w 1188913"/>
                <a:gd name="connsiteY6" fmla="*/ 955276 h 2096207"/>
                <a:gd name="connsiteX7" fmla="*/ 418620 w 1188913"/>
                <a:gd name="connsiteY7" fmla="*/ 907569 h 2096207"/>
                <a:gd name="connsiteX8" fmla="*/ 0 w 1188913"/>
                <a:gd name="connsiteY8" fmla="*/ 320181 h 20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913" h="2096207">
                  <a:moveTo>
                    <a:pt x="319439" y="0"/>
                  </a:moveTo>
                  <a:cubicBezTo>
                    <a:pt x="838118" y="551496"/>
                    <a:pt x="1164089" y="1286606"/>
                    <a:pt x="1188913" y="2096207"/>
                  </a:cubicBezTo>
                  <a:lnTo>
                    <a:pt x="736211" y="2096207"/>
                  </a:lnTo>
                  <a:cubicBezTo>
                    <a:pt x="727147" y="1839163"/>
                    <a:pt x="682808" y="1591125"/>
                    <a:pt x="607878" y="1356744"/>
                  </a:cubicBezTo>
                  <a:lnTo>
                    <a:pt x="580839" y="1283648"/>
                  </a:lnTo>
                  <a:lnTo>
                    <a:pt x="227546" y="1240155"/>
                  </a:lnTo>
                  <a:lnTo>
                    <a:pt x="441289" y="955276"/>
                  </a:lnTo>
                  <a:lnTo>
                    <a:pt x="418620" y="907569"/>
                  </a:lnTo>
                  <a:cubicBezTo>
                    <a:pt x="304985" y="693464"/>
                    <a:pt x="163884" y="496118"/>
                    <a:pt x="0" y="32018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0F206F5F-F544-D04F-AC6F-2AD12007B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99" y="5042233"/>
              <a:ext cx="1238954" cy="2184439"/>
            </a:xfrm>
            <a:custGeom>
              <a:avLst/>
              <a:gdLst>
                <a:gd name="connsiteX0" fmla="*/ 868819 w 1188911"/>
                <a:gd name="connsiteY0" fmla="*/ 0 h 2096207"/>
                <a:gd name="connsiteX1" fmla="*/ 1188911 w 1188911"/>
                <a:gd name="connsiteY1" fmla="*/ 320181 h 2096207"/>
                <a:gd name="connsiteX2" fmla="*/ 769970 w 1188911"/>
                <a:gd name="connsiteY2" fmla="*/ 907569 h 2096207"/>
                <a:gd name="connsiteX3" fmla="*/ 717433 w 1188911"/>
                <a:gd name="connsiteY3" fmla="*/ 1018131 h 2096207"/>
                <a:gd name="connsiteX4" fmla="*/ 921044 w 1188911"/>
                <a:gd name="connsiteY4" fmla="*/ 1278809 h 2096207"/>
                <a:gd name="connsiteX5" fmla="*/ 592442 w 1188911"/>
                <a:gd name="connsiteY5" fmla="*/ 1325007 h 2096207"/>
                <a:gd name="connsiteX6" fmla="*/ 580702 w 1188911"/>
                <a:gd name="connsiteY6" fmla="*/ 1356744 h 2096207"/>
                <a:gd name="connsiteX7" fmla="*/ 452047 w 1188911"/>
                <a:gd name="connsiteY7" fmla="*/ 2096207 h 2096207"/>
                <a:gd name="connsiteX8" fmla="*/ 0 w 1188911"/>
                <a:gd name="connsiteY8" fmla="*/ 2096207 h 2096207"/>
                <a:gd name="connsiteX9" fmla="*/ 868819 w 1188911"/>
                <a:gd name="connsiteY9" fmla="*/ 0 h 20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911" h="2096207">
                  <a:moveTo>
                    <a:pt x="868819" y="0"/>
                  </a:moveTo>
                  <a:lnTo>
                    <a:pt x="1188911" y="320181"/>
                  </a:lnTo>
                  <a:cubicBezTo>
                    <a:pt x="1024782" y="496117"/>
                    <a:pt x="883620" y="693463"/>
                    <a:pt x="769970" y="907569"/>
                  </a:cubicBezTo>
                  <a:lnTo>
                    <a:pt x="717433" y="1018131"/>
                  </a:lnTo>
                  <a:lnTo>
                    <a:pt x="921044" y="1278809"/>
                  </a:lnTo>
                  <a:lnTo>
                    <a:pt x="592442" y="1325007"/>
                  </a:lnTo>
                  <a:lnTo>
                    <a:pt x="580702" y="1356744"/>
                  </a:lnTo>
                  <a:cubicBezTo>
                    <a:pt x="505757" y="1591125"/>
                    <a:pt x="461356" y="1839163"/>
                    <a:pt x="452047" y="2096207"/>
                  </a:cubicBezTo>
                  <a:lnTo>
                    <a:pt x="0" y="2096207"/>
                  </a:lnTo>
                  <a:cubicBezTo>
                    <a:pt x="24170" y="1286606"/>
                    <a:pt x="350141" y="551496"/>
                    <a:pt x="86881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F41F61D5-A200-9B46-BBC5-0BEF579D4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798" y="7428456"/>
              <a:ext cx="1235955" cy="2184439"/>
            </a:xfrm>
            <a:custGeom>
              <a:avLst/>
              <a:gdLst>
                <a:gd name="connsiteX0" fmla="*/ 0 w 1186033"/>
                <a:gd name="connsiteY0" fmla="*/ 0 h 2096207"/>
                <a:gd name="connsiteX1" fmla="*/ 451449 w 1186033"/>
                <a:gd name="connsiteY1" fmla="*/ 0 h 2096207"/>
                <a:gd name="connsiteX2" fmla="*/ 579119 w 1186033"/>
                <a:gd name="connsiteY2" fmla="*/ 739679 h 2096207"/>
                <a:gd name="connsiteX3" fmla="*/ 609367 w 1186033"/>
                <a:gd name="connsiteY3" fmla="*/ 821671 h 2096207"/>
                <a:gd name="connsiteX4" fmla="*/ 935447 w 1186033"/>
                <a:gd name="connsiteY4" fmla="*/ 861814 h 2096207"/>
                <a:gd name="connsiteX5" fmla="*/ 737910 w 1186033"/>
                <a:gd name="connsiteY5" fmla="*/ 1125574 h 2096207"/>
                <a:gd name="connsiteX6" fmla="*/ 768002 w 1186033"/>
                <a:gd name="connsiteY6" fmla="*/ 1189039 h 2096207"/>
                <a:gd name="connsiteX7" fmla="*/ 1186033 w 1186033"/>
                <a:gd name="connsiteY7" fmla="*/ 1776325 h 2096207"/>
                <a:gd name="connsiteX8" fmla="*/ 867017 w 1186033"/>
                <a:gd name="connsiteY8" fmla="*/ 2096207 h 2096207"/>
                <a:gd name="connsiteX9" fmla="*/ 0 w 1186033"/>
                <a:gd name="connsiteY9" fmla="*/ 0 h 20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033" h="2096207">
                  <a:moveTo>
                    <a:pt x="0" y="0"/>
                  </a:moveTo>
                  <a:lnTo>
                    <a:pt x="451449" y="0"/>
                  </a:lnTo>
                  <a:cubicBezTo>
                    <a:pt x="460256" y="257048"/>
                    <a:pt x="504384" y="505191"/>
                    <a:pt x="579119" y="739679"/>
                  </a:cubicBezTo>
                  <a:lnTo>
                    <a:pt x="609367" y="821671"/>
                  </a:lnTo>
                  <a:lnTo>
                    <a:pt x="935447" y="861814"/>
                  </a:lnTo>
                  <a:lnTo>
                    <a:pt x="737910" y="1125574"/>
                  </a:lnTo>
                  <a:lnTo>
                    <a:pt x="768002" y="1189039"/>
                  </a:lnTo>
                  <a:cubicBezTo>
                    <a:pt x="881451" y="1403208"/>
                    <a:pt x="1022366" y="1600553"/>
                    <a:pt x="1186033" y="1776325"/>
                  </a:cubicBezTo>
                  <a:lnTo>
                    <a:pt x="867017" y="2096207"/>
                  </a:lnTo>
                  <a:cubicBezTo>
                    <a:pt x="348373" y="1545227"/>
                    <a:pt x="23486" y="81080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017BE9-0161-FA4A-9078-4F4F0859CEC1}"/>
              </a:ext>
            </a:extLst>
          </p:cNvPr>
          <p:cNvGrpSpPr/>
          <p:nvPr/>
        </p:nvGrpSpPr>
        <p:grpSpPr>
          <a:xfrm>
            <a:off x="4814045" y="4255400"/>
            <a:ext cx="517174" cy="701968"/>
            <a:chOff x="11641219" y="10294926"/>
            <a:chExt cx="1251643" cy="1698871"/>
          </a:xfrm>
        </p:grpSpPr>
        <p:sp>
          <p:nvSpPr>
            <p:cNvPr id="3822" name="Freeform 750">
              <a:extLst>
                <a:ext uri="{FF2B5EF4-FFF2-40B4-BE49-F238E27FC236}">
                  <a16:creationId xmlns:a16="http://schemas.microsoft.com/office/drawing/2014/main" id="{E177F1DB-B020-C145-A362-EE93252D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292" y="10294926"/>
              <a:ext cx="1110570" cy="1698871"/>
            </a:xfrm>
            <a:custGeom>
              <a:avLst/>
              <a:gdLst>
                <a:gd name="T0" fmla="*/ 795 w 1633"/>
                <a:gd name="T1" fmla="*/ 12 h 2497"/>
                <a:gd name="T2" fmla="*/ 795 w 1633"/>
                <a:gd name="T3" fmla="*/ 12 h 2497"/>
                <a:gd name="T4" fmla="*/ 9 w 1633"/>
                <a:gd name="T5" fmla="*/ 850 h 2497"/>
                <a:gd name="T6" fmla="*/ 9 w 1633"/>
                <a:gd name="T7" fmla="*/ 850 h 2497"/>
                <a:gd name="T8" fmla="*/ 858 w 1633"/>
                <a:gd name="T9" fmla="*/ 2496 h 2497"/>
                <a:gd name="T10" fmla="*/ 858 w 1633"/>
                <a:gd name="T11" fmla="*/ 2496 h 2497"/>
                <a:gd name="T12" fmla="*/ 1624 w 1633"/>
                <a:gd name="T13" fmla="*/ 809 h 2497"/>
                <a:gd name="T14" fmla="*/ 1624 w 1633"/>
                <a:gd name="T15" fmla="*/ 809 h 2497"/>
                <a:gd name="T16" fmla="*/ 795 w 1633"/>
                <a:gd name="T17" fmla="*/ 12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3" h="2497">
                  <a:moveTo>
                    <a:pt x="795" y="12"/>
                  </a:moveTo>
                  <a:lnTo>
                    <a:pt x="795" y="12"/>
                  </a:lnTo>
                  <a:cubicBezTo>
                    <a:pt x="367" y="22"/>
                    <a:pt x="0" y="506"/>
                    <a:pt x="9" y="850"/>
                  </a:cubicBezTo>
                  <a:lnTo>
                    <a:pt x="9" y="850"/>
                  </a:lnTo>
                  <a:cubicBezTo>
                    <a:pt x="17" y="1194"/>
                    <a:pt x="858" y="2496"/>
                    <a:pt x="858" y="2496"/>
                  </a:cubicBezTo>
                  <a:lnTo>
                    <a:pt x="858" y="2496"/>
                  </a:lnTo>
                  <a:cubicBezTo>
                    <a:pt x="1095" y="1899"/>
                    <a:pt x="1632" y="1147"/>
                    <a:pt x="1624" y="809"/>
                  </a:cubicBezTo>
                  <a:lnTo>
                    <a:pt x="1624" y="809"/>
                  </a:lnTo>
                  <a:cubicBezTo>
                    <a:pt x="1615" y="471"/>
                    <a:pt x="1224" y="0"/>
                    <a:pt x="795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3" name="Freeform 751">
              <a:extLst>
                <a:ext uri="{FF2B5EF4-FFF2-40B4-BE49-F238E27FC236}">
                  <a16:creationId xmlns:a16="http://schemas.microsoft.com/office/drawing/2014/main" id="{49D05CA1-48ED-A84E-8A1A-116378DD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341" y="10312935"/>
              <a:ext cx="909468" cy="1389711"/>
            </a:xfrm>
            <a:custGeom>
              <a:avLst/>
              <a:gdLst>
                <a:gd name="T0" fmla="*/ 650 w 1335"/>
                <a:gd name="T1" fmla="*/ 9 h 2040"/>
                <a:gd name="T2" fmla="*/ 650 w 1335"/>
                <a:gd name="T3" fmla="*/ 9 h 2040"/>
                <a:gd name="T4" fmla="*/ 7 w 1335"/>
                <a:gd name="T5" fmla="*/ 695 h 2040"/>
                <a:gd name="T6" fmla="*/ 7 w 1335"/>
                <a:gd name="T7" fmla="*/ 695 h 2040"/>
                <a:gd name="T8" fmla="*/ 701 w 1335"/>
                <a:gd name="T9" fmla="*/ 2039 h 2040"/>
                <a:gd name="T10" fmla="*/ 701 w 1335"/>
                <a:gd name="T11" fmla="*/ 2039 h 2040"/>
                <a:gd name="T12" fmla="*/ 1327 w 1335"/>
                <a:gd name="T13" fmla="*/ 661 h 2040"/>
                <a:gd name="T14" fmla="*/ 1327 w 1335"/>
                <a:gd name="T15" fmla="*/ 661 h 2040"/>
                <a:gd name="T16" fmla="*/ 650 w 1335"/>
                <a:gd name="T17" fmla="*/ 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5" h="2040">
                  <a:moveTo>
                    <a:pt x="650" y="9"/>
                  </a:moveTo>
                  <a:lnTo>
                    <a:pt x="650" y="9"/>
                  </a:lnTo>
                  <a:cubicBezTo>
                    <a:pt x="299" y="18"/>
                    <a:pt x="0" y="413"/>
                    <a:pt x="7" y="695"/>
                  </a:cubicBezTo>
                  <a:lnTo>
                    <a:pt x="7" y="695"/>
                  </a:lnTo>
                  <a:cubicBezTo>
                    <a:pt x="14" y="975"/>
                    <a:pt x="701" y="2039"/>
                    <a:pt x="701" y="2039"/>
                  </a:cubicBezTo>
                  <a:lnTo>
                    <a:pt x="701" y="2039"/>
                  </a:lnTo>
                  <a:cubicBezTo>
                    <a:pt x="896" y="1552"/>
                    <a:pt x="1334" y="937"/>
                    <a:pt x="1327" y="661"/>
                  </a:cubicBezTo>
                  <a:lnTo>
                    <a:pt x="1327" y="661"/>
                  </a:lnTo>
                  <a:cubicBezTo>
                    <a:pt x="1320" y="385"/>
                    <a:pt x="1000" y="0"/>
                    <a:pt x="650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4" name="Freeform 752">
              <a:extLst>
                <a:ext uri="{FF2B5EF4-FFF2-40B4-BE49-F238E27FC236}">
                  <a16:creationId xmlns:a16="http://schemas.microsoft.com/office/drawing/2014/main" id="{DA0E771C-F395-3F42-82C3-C70B6A383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3393" y="10312935"/>
              <a:ext cx="699359" cy="1068548"/>
            </a:xfrm>
            <a:custGeom>
              <a:avLst/>
              <a:gdLst>
                <a:gd name="T0" fmla="*/ 500 w 1029"/>
                <a:gd name="T1" fmla="*/ 6 h 1571"/>
                <a:gd name="T2" fmla="*/ 500 w 1029"/>
                <a:gd name="T3" fmla="*/ 6 h 1571"/>
                <a:gd name="T4" fmla="*/ 6 w 1029"/>
                <a:gd name="T5" fmla="*/ 534 h 1571"/>
                <a:gd name="T6" fmla="*/ 6 w 1029"/>
                <a:gd name="T7" fmla="*/ 534 h 1571"/>
                <a:gd name="T8" fmla="*/ 540 w 1029"/>
                <a:gd name="T9" fmla="*/ 1570 h 1571"/>
                <a:gd name="T10" fmla="*/ 540 w 1029"/>
                <a:gd name="T11" fmla="*/ 1570 h 1571"/>
                <a:gd name="T12" fmla="*/ 1022 w 1029"/>
                <a:gd name="T13" fmla="*/ 508 h 1571"/>
                <a:gd name="T14" fmla="*/ 1022 w 1029"/>
                <a:gd name="T15" fmla="*/ 508 h 1571"/>
                <a:gd name="T16" fmla="*/ 500 w 1029"/>
                <a:gd name="T17" fmla="*/ 6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9" h="1571">
                  <a:moveTo>
                    <a:pt x="500" y="6"/>
                  </a:moveTo>
                  <a:lnTo>
                    <a:pt x="500" y="6"/>
                  </a:lnTo>
                  <a:cubicBezTo>
                    <a:pt x="230" y="13"/>
                    <a:pt x="0" y="318"/>
                    <a:pt x="6" y="534"/>
                  </a:cubicBezTo>
                  <a:lnTo>
                    <a:pt x="6" y="534"/>
                  </a:lnTo>
                  <a:cubicBezTo>
                    <a:pt x="11" y="751"/>
                    <a:pt x="540" y="1570"/>
                    <a:pt x="540" y="1570"/>
                  </a:cubicBezTo>
                  <a:lnTo>
                    <a:pt x="540" y="1570"/>
                  </a:lnTo>
                  <a:cubicBezTo>
                    <a:pt x="690" y="1195"/>
                    <a:pt x="1028" y="722"/>
                    <a:pt x="1022" y="508"/>
                  </a:cubicBezTo>
                  <a:lnTo>
                    <a:pt x="1022" y="508"/>
                  </a:lnTo>
                  <a:cubicBezTo>
                    <a:pt x="1017" y="296"/>
                    <a:pt x="771" y="0"/>
                    <a:pt x="500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5" name="Freeform 753">
              <a:extLst>
                <a:ext uri="{FF2B5EF4-FFF2-40B4-BE49-F238E27FC236}">
                  <a16:creationId xmlns:a16="http://schemas.microsoft.com/office/drawing/2014/main" id="{8EA68751-C4E8-D84F-A908-8161976D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219" y="10384974"/>
              <a:ext cx="777399" cy="1143585"/>
            </a:xfrm>
            <a:custGeom>
              <a:avLst/>
              <a:gdLst>
                <a:gd name="T0" fmla="*/ 677 w 1143"/>
                <a:gd name="T1" fmla="*/ 56 h 1678"/>
                <a:gd name="T2" fmla="*/ 677 w 1143"/>
                <a:gd name="T3" fmla="*/ 56 h 1678"/>
                <a:gd name="T4" fmla="*/ 45 w 1143"/>
                <a:gd name="T5" fmla="*/ 485 h 1678"/>
                <a:gd name="T6" fmla="*/ 45 w 1143"/>
                <a:gd name="T7" fmla="*/ 485 h 1678"/>
                <a:gd name="T8" fmla="*/ 357 w 1143"/>
                <a:gd name="T9" fmla="*/ 1677 h 1678"/>
                <a:gd name="T10" fmla="*/ 357 w 1143"/>
                <a:gd name="T11" fmla="*/ 1677 h 1678"/>
                <a:gd name="T12" fmla="*/ 1099 w 1143"/>
                <a:gd name="T13" fmla="*/ 694 h 1678"/>
                <a:gd name="T14" fmla="*/ 1099 w 1143"/>
                <a:gd name="T15" fmla="*/ 694 h 1678"/>
                <a:gd name="T16" fmla="*/ 677 w 1143"/>
                <a:gd name="T17" fmla="*/ 56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3" h="1678">
                  <a:moveTo>
                    <a:pt x="677" y="56"/>
                  </a:moveTo>
                  <a:lnTo>
                    <a:pt x="677" y="56"/>
                  </a:lnTo>
                  <a:cubicBezTo>
                    <a:pt x="398" y="0"/>
                    <a:pt x="89" y="261"/>
                    <a:pt x="45" y="485"/>
                  </a:cubicBezTo>
                  <a:lnTo>
                    <a:pt x="45" y="485"/>
                  </a:lnTo>
                  <a:cubicBezTo>
                    <a:pt x="0" y="710"/>
                    <a:pt x="357" y="1677"/>
                    <a:pt x="357" y="1677"/>
                  </a:cubicBezTo>
                  <a:lnTo>
                    <a:pt x="357" y="1677"/>
                  </a:lnTo>
                  <a:cubicBezTo>
                    <a:pt x="598" y="1325"/>
                    <a:pt x="1055" y="915"/>
                    <a:pt x="1099" y="694"/>
                  </a:cubicBezTo>
                  <a:lnTo>
                    <a:pt x="1099" y="694"/>
                  </a:lnTo>
                  <a:cubicBezTo>
                    <a:pt x="1142" y="474"/>
                    <a:pt x="957" y="111"/>
                    <a:pt x="677" y="5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6" name="Freeform 754">
              <a:extLst>
                <a:ext uri="{FF2B5EF4-FFF2-40B4-BE49-F238E27FC236}">
                  <a16:creationId xmlns:a16="http://schemas.microsoft.com/office/drawing/2014/main" id="{65437BB1-E02F-C048-A3A0-AF1E85F5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2260" y="10405983"/>
              <a:ext cx="636326" cy="933479"/>
            </a:xfrm>
            <a:custGeom>
              <a:avLst/>
              <a:gdLst>
                <a:gd name="T0" fmla="*/ 553 w 935"/>
                <a:gd name="T1" fmla="*/ 45 h 1371"/>
                <a:gd name="T2" fmla="*/ 553 w 935"/>
                <a:gd name="T3" fmla="*/ 45 h 1371"/>
                <a:gd name="T4" fmla="*/ 37 w 935"/>
                <a:gd name="T5" fmla="*/ 396 h 1371"/>
                <a:gd name="T6" fmla="*/ 37 w 935"/>
                <a:gd name="T7" fmla="*/ 396 h 1371"/>
                <a:gd name="T8" fmla="*/ 292 w 935"/>
                <a:gd name="T9" fmla="*/ 1370 h 1371"/>
                <a:gd name="T10" fmla="*/ 292 w 935"/>
                <a:gd name="T11" fmla="*/ 1370 h 1371"/>
                <a:gd name="T12" fmla="*/ 898 w 935"/>
                <a:gd name="T13" fmla="*/ 567 h 1371"/>
                <a:gd name="T14" fmla="*/ 898 w 935"/>
                <a:gd name="T15" fmla="*/ 567 h 1371"/>
                <a:gd name="T16" fmla="*/ 553 w 935"/>
                <a:gd name="T17" fmla="*/ 45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1371">
                  <a:moveTo>
                    <a:pt x="553" y="45"/>
                  </a:moveTo>
                  <a:lnTo>
                    <a:pt x="553" y="45"/>
                  </a:lnTo>
                  <a:cubicBezTo>
                    <a:pt x="325" y="0"/>
                    <a:pt x="73" y="212"/>
                    <a:pt x="37" y="396"/>
                  </a:cubicBezTo>
                  <a:lnTo>
                    <a:pt x="37" y="396"/>
                  </a:lnTo>
                  <a:cubicBezTo>
                    <a:pt x="0" y="579"/>
                    <a:pt x="292" y="1370"/>
                    <a:pt x="292" y="1370"/>
                  </a:cubicBezTo>
                  <a:lnTo>
                    <a:pt x="292" y="1370"/>
                  </a:lnTo>
                  <a:cubicBezTo>
                    <a:pt x="489" y="1082"/>
                    <a:pt x="862" y="747"/>
                    <a:pt x="898" y="567"/>
                  </a:cubicBezTo>
                  <a:lnTo>
                    <a:pt x="898" y="567"/>
                  </a:lnTo>
                  <a:cubicBezTo>
                    <a:pt x="934" y="386"/>
                    <a:pt x="782" y="90"/>
                    <a:pt x="553" y="4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7" name="Freeform 755">
              <a:extLst>
                <a:ext uri="{FF2B5EF4-FFF2-40B4-BE49-F238E27FC236}">
                  <a16:creationId xmlns:a16="http://schemas.microsoft.com/office/drawing/2014/main" id="{2BA40098-4273-BA42-B7FF-892964B05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9305" y="10411986"/>
              <a:ext cx="489252" cy="717368"/>
            </a:xfrm>
            <a:custGeom>
              <a:avLst/>
              <a:gdLst>
                <a:gd name="T0" fmla="*/ 426 w 720"/>
                <a:gd name="T1" fmla="*/ 34 h 1056"/>
                <a:gd name="T2" fmla="*/ 426 w 720"/>
                <a:gd name="T3" fmla="*/ 34 h 1056"/>
                <a:gd name="T4" fmla="*/ 28 w 720"/>
                <a:gd name="T5" fmla="*/ 304 h 1056"/>
                <a:gd name="T6" fmla="*/ 28 w 720"/>
                <a:gd name="T7" fmla="*/ 304 h 1056"/>
                <a:gd name="T8" fmla="*/ 225 w 720"/>
                <a:gd name="T9" fmla="*/ 1055 h 1056"/>
                <a:gd name="T10" fmla="*/ 225 w 720"/>
                <a:gd name="T11" fmla="*/ 1055 h 1056"/>
                <a:gd name="T12" fmla="*/ 691 w 720"/>
                <a:gd name="T13" fmla="*/ 436 h 1056"/>
                <a:gd name="T14" fmla="*/ 691 w 720"/>
                <a:gd name="T15" fmla="*/ 436 h 1056"/>
                <a:gd name="T16" fmla="*/ 426 w 720"/>
                <a:gd name="T17" fmla="*/ 3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056">
                  <a:moveTo>
                    <a:pt x="426" y="34"/>
                  </a:moveTo>
                  <a:lnTo>
                    <a:pt x="426" y="34"/>
                  </a:lnTo>
                  <a:cubicBezTo>
                    <a:pt x="250" y="0"/>
                    <a:pt x="56" y="163"/>
                    <a:pt x="28" y="304"/>
                  </a:cubicBezTo>
                  <a:lnTo>
                    <a:pt x="28" y="304"/>
                  </a:lnTo>
                  <a:cubicBezTo>
                    <a:pt x="0" y="446"/>
                    <a:pt x="225" y="1055"/>
                    <a:pt x="225" y="1055"/>
                  </a:cubicBezTo>
                  <a:lnTo>
                    <a:pt x="225" y="1055"/>
                  </a:lnTo>
                  <a:cubicBezTo>
                    <a:pt x="376" y="834"/>
                    <a:pt x="664" y="575"/>
                    <a:pt x="691" y="436"/>
                  </a:cubicBezTo>
                  <a:lnTo>
                    <a:pt x="691" y="436"/>
                  </a:lnTo>
                  <a:cubicBezTo>
                    <a:pt x="719" y="297"/>
                    <a:pt x="602" y="70"/>
                    <a:pt x="426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8" name="Freeform 756">
              <a:extLst>
                <a:ext uri="{FF2B5EF4-FFF2-40B4-BE49-F238E27FC236}">
                  <a16:creationId xmlns:a16="http://schemas.microsoft.com/office/drawing/2014/main" id="{562A0238-1049-8D40-841B-94C417162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8417" y="10327943"/>
              <a:ext cx="504259" cy="705363"/>
            </a:xfrm>
            <a:custGeom>
              <a:avLst/>
              <a:gdLst>
                <a:gd name="T0" fmla="*/ 233 w 742"/>
                <a:gd name="T1" fmla="*/ 72 h 1036"/>
                <a:gd name="T2" fmla="*/ 233 w 742"/>
                <a:gd name="T3" fmla="*/ 72 h 1036"/>
                <a:gd name="T4" fmla="*/ 58 w 742"/>
                <a:gd name="T5" fmla="*/ 525 h 1036"/>
                <a:gd name="T6" fmla="*/ 58 w 742"/>
                <a:gd name="T7" fmla="*/ 525 h 1036"/>
                <a:gd name="T8" fmla="*/ 651 w 742"/>
                <a:gd name="T9" fmla="*/ 1035 h 1036"/>
                <a:gd name="T10" fmla="*/ 651 w 742"/>
                <a:gd name="T11" fmla="*/ 1035 h 1036"/>
                <a:gd name="T12" fmla="*/ 684 w 742"/>
                <a:gd name="T13" fmla="*/ 253 h 1036"/>
                <a:gd name="T14" fmla="*/ 684 w 742"/>
                <a:gd name="T15" fmla="*/ 253 h 1036"/>
                <a:gd name="T16" fmla="*/ 233 w 742"/>
                <a:gd name="T17" fmla="*/ 72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2" h="1036">
                  <a:moveTo>
                    <a:pt x="233" y="72"/>
                  </a:moveTo>
                  <a:lnTo>
                    <a:pt x="233" y="72"/>
                  </a:lnTo>
                  <a:cubicBezTo>
                    <a:pt x="67" y="144"/>
                    <a:pt x="0" y="392"/>
                    <a:pt x="58" y="525"/>
                  </a:cubicBezTo>
                  <a:lnTo>
                    <a:pt x="58" y="525"/>
                  </a:lnTo>
                  <a:cubicBezTo>
                    <a:pt x="115" y="659"/>
                    <a:pt x="651" y="1035"/>
                    <a:pt x="651" y="1035"/>
                  </a:cubicBezTo>
                  <a:lnTo>
                    <a:pt x="651" y="1035"/>
                  </a:lnTo>
                  <a:cubicBezTo>
                    <a:pt x="650" y="764"/>
                    <a:pt x="741" y="384"/>
                    <a:pt x="684" y="253"/>
                  </a:cubicBezTo>
                  <a:lnTo>
                    <a:pt x="684" y="253"/>
                  </a:lnTo>
                  <a:cubicBezTo>
                    <a:pt x="627" y="122"/>
                    <a:pt x="399" y="0"/>
                    <a:pt x="233" y="7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29" name="Freeform 757">
              <a:extLst>
                <a:ext uri="{FF2B5EF4-FFF2-40B4-BE49-F238E27FC236}">
                  <a16:creationId xmlns:a16="http://schemas.microsoft.com/office/drawing/2014/main" id="{5992227E-8DD8-D848-8F93-13897ACFA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1433" y="10345951"/>
              <a:ext cx="411211" cy="576295"/>
            </a:xfrm>
            <a:custGeom>
              <a:avLst/>
              <a:gdLst>
                <a:gd name="T0" fmla="*/ 190 w 606"/>
                <a:gd name="T1" fmla="*/ 59 h 846"/>
                <a:gd name="T2" fmla="*/ 190 w 606"/>
                <a:gd name="T3" fmla="*/ 59 h 846"/>
                <a:gd name="T4" fmla="*/ 47 w 606"/>
                <a:gd name="T5" fmla="*/ 429 h 846"/>
                <a:gd name="T6" fmla="*/ 47 w 606"/>
                <a:gd name="T7" fmla="*/ 429 h 846"/>
                <a:gd name="T8" fmla="*/ 532 w 606"/>
                <a:gd name="T9" fmla="*/ 845 h 846"/>
                <a:gd name="T10" fmla="*/ 532 w 606"/>
                <a:gd name="T11" fmla="*/ 845 h 846"/>
                <a:gd name="T12" fmla="*/ 559 w 606"/>
                <a:gd name="T13" fmla="*/ 207 h 846"/>
                <a:gd name="T14" fmla="*/ 559 w 606"/>
                <a:gd name="T15" fmla="*/ 207 h 846"/>
                <a:gd name="T16" fmla="*/ 190 w 606"/>
                <a:gd name="T17" fmla="*/ 5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846">
                  <a:moveTo>
                    <a:pt x="190" y="59"/>
                  </a:moveTo>
                  <a:lnTo>
                    <a:pt x="190" y="59"/>
                  </a:lnTo>
                  <a:cubicBezTo>
                    <a:pt x="54" y="118"/>
                    <a:pt x="0" y="320"/>
                    <a:pt x="47" y="429"/>
                  </a:cubicBezTo>
                  <a:lnTo>
                    <a:pt x="47" y="429"/>
                  </a:lnTo>
                  <a:cubicBezTo>
                    <a:pt x="94" y="538"/>
                    <a:pt x="532" y="845"/>
                    <a:pt x="532" y="845"/>
                  </a:cubicBezTo>
                  <a:lnTo>
                    <a:pt x="532" y="845"/>
                  </a:lnTo>
                  <a:cubicBezTo>
                    <a:pt x="531" y="624"/>
                    <a:pt x="605" y="314"/>
                    <a:pt x="559" y="207"/>
                  </a:cubicBezTo>
                  <a:lnTo>
                    <a:pt x="559" y="207"/>
                  </a:lnTo>
                  <a:cubicBezTo>
                    <a:pt x="512" y="99"/>
                    <a:pt x="326" y="0"/>
                    <a:pt x="190" y="5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  <p:sp>
          <p:nvSpPr>
            <p:cNvPr id="3830" name="Freeform 758">
              <a:extLst>
                <a:ext uri="{FF2B5EF4-FFF2-40B4-BE49-F238E27FC236}">
                  <a16:creationId xmlns:a16="http://schemas.microsoft.com/office/drawing/2014/main" id="{633CDBDF-5251-7043-8EDA-09E2EFC5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1450" y="10351954"/>
              <a:ext cx="318163" cy="444228"/>
            </a:xfrm>
            <a:custGeom>
              <a:avLst/>
              <a:gdLst>
                <a:gd name="T0" fmla="*/ 146 w 468"/>
                <a:gd name="T1" fmla="*/ 46 h 653"/>
                <a:gd name="T2" fmla="*/ 146 w 468"/>
                <a:gd name="T3" fmla="*/ 46 h 653"/>
                <a:gd name="T4" fmla="*/ 36 w 468"/>
                <a:gd name="T5" fmla="*/ 331 h 653"/>
                <a:gd name="T6" fmla="*/ 36 w 468"/>
                <a:gd name="T7" fmla="*/ 331 h 653"/>
                <a:gd name="T8" fmla="*/ 410 w 468"/>
                <a:gd name="T9" fmla="*/ 652 h 653"/>
                <a:gd name="T10" fmla="*/ 410 w 468"/>
                <a:gd name="T11" fmla="*/ 652 h 653"/>
                <a:gd name="T12" fmla="*/ 431 w 468"/>
                <a:gd name="T13" fmla="*/ 160 h 653"/>
                <a:gd name="T14" fmla="*/ 431 w 468"/>
                <a:gd name="T15" fmla="*/ 160 h 653"/>
                <a:gd name="T16" fmla="*/ 146 w 468"/>
                <a:gd name="T17" fmla="*/ 4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653">
                  <a:moveTo>
                    <a:pt x="146" y="46"/>
                  </a:moveTo>
                  <a:lnTo>
                    <a:pt x="146" y="46"/>
                  </a:lnTo>
                  <a:cubicBezTo>
                    <a:pt x="42" y="91"/>
                    <a:pt x="0" y="247"/>
                    <a:pt x="36" y="331"/>
                  </a:cubicBezTo>
                  <a:lnTo>
                    <a:pt x="36" y="331"/>
                  </a:lnTo>
                  <a:cubicBezTo>
                    <a:pt x="73" y="415"/>
                    <a:pt x="410" y="652"/>
                    <a:pt x="410" y="652"/>
                  </a:cubicBezTo>
                  <a:lnTo>
                    <a:pt x="410" y="652"/>
                  </a:lnTo>
                  <a:cubicBezTo>
                    <a:pt x="409" y="481"/>
                    <a:pt x="467" y="242"/>
                    <a:pt x="431" y="160"/>
                  </a:cubicBezTo>
                  <a:lnTo>
                    <a:pt x="431" y="160"/>
                  </a:lnTo>
                  <a:cubicBezTo>
                    <a:pt x="395" y="77"/>
                    <a:pt x="252" y="0"/>
                    <a:pt x="146" y="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2699" dirty="0">
                <a:solidFill>
                  <a:srgbClr val="272727"/>
                </a:solidFill>
                <a:latin typeface="Lato Light" panose="020F0502020204030203" pitchFamily="34" charset="0"/>
                <a:ea typeface="+mn-ea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54C2F0-694B-AA40-B259-0B5349B7DB9F}"/>
              </a:ext>
            </a:extLst>
          </p:cNvPr>
          <p:cNvGrpSpPr/>
          <p:nvPr/>
        </p:nvGrpSpPr>
        <p:grpSpPr>
          <a:xfrm>
            <a:off x="2582784" y="3455099"/>
            <a:ext cx="1294697" cy="927088"/>
            <a:chOff x="6369623" y="8197565"/>
            <a:chExt cx="3133371" cy="22436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495FAF-5D62-0045-AC0A-158D503AEA15}"/>
                </a:ext>
              </a:extLst>
            </p:cNvPr>
            <p:cNvSpPr txBox="1"/>
            <p:nvPr/>
          </p:nvSpPr>
          <p:spPr>
            <a:xfrm>
              <a:off x="7204120" y="8197565"/>
              <a:ext cx="766595" cy="769849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rgbClr val="FFFFFF"/>
                  </a:solidFill>
                  <a:latin typeface="Poppins" pitchFamily="2" charset="77"/>
                  <a:ea typeface="+mn-ea"/>
                  <a:cs typeface="Poppins" pitchFamily="2" charset="77"/>
                </a:rPr>
                <a:t>01</a:t>
              </a:r>
            </a:p>
          </p:txBody>
        </p:sp>
        <p:sp>
          <p:nvSpPr>
            <p:cNvPr id="789" name="Subtitle 2">
              <a:extLst>
                <a:ext uri="{FF2B5EF4-FFF2-40B4-BE49-F238E27FC236}">
                  <a16:creationId xmlns:a16="http://schemas.microsoft.com/office/drawing/2014/main" id="{57FF862F-AF90-D043-BC03-30760DEEF787}"/>
                </a:ext>
              </a:extLst>
            </p:cNvPr>
            <p:cNvSpPr txBox="1">
              <a:spLocks/>
            </p:cNvSpPr>
            <p:nvPr/>
          </p:nvSpPr>
          <p:spPr>
            <a:xfrm>
              <a:off x="6518189" y="9430592"/>
              <a:ext cx="2152348" cy="338446"/>
            </a:xfrm>
            <a:prstGeom prst="rect">
              <a:avLst/>
            </a:prstGeom>
          </p:spPr>
          <p:txBody>
            <a:bodyPr vert="horz" wrap="square" lIns="37783" tIns="18891" rIns="37783" bIns="18891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49404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defRPr/>
              </a:pPr>
              <a:endParaRPr lang="en-US" sz="66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791" name="TextBox 790">
              <a:extLst>
                <a:ext uri="{FF2B5EF4-FFF2-40B4-BE49-F238E27FC236}">
                  <a16:creationId xmlns:a16="http://schemas.microsoft.com/office/drawing/2014/main" id="{362FB521-EBC7-B344-8615-1981DEF453B0}"/>
                </a:ext>
              </a:extLst>
            </p:cNvPr>
            <p:cNvSpPr txBox="1"/>
            <p:nvPr/>
          </p:nvSpPr>
          <p:spPr>
            <a:xfrm>
              <a:off x="6369623" y="8369912"/>
              <a:ext cx="3133371" cy="207134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158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158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Baseline Assessment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D8C1F8-9D7E-B746-BA14-DC1660C3C91D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D4284EFE-3D1F-6846-898A-1B188DAAE949}"/>
              </a:ext>
            </a:extLst>
          </p:cNvPr>
          <p:cNvGrpSpPr/>
          <p:nvPr/>
        </p:nvGrpSpPr>
        <p:grpSpPr>
          <a:xfrm>
            <a:off x="2674299" y="1761570"/>
            <a:ext cx="1397577" cy="1227442"/>
            <a:chOff x="6607763" y="8197565"/>
            <a:chExt cx="3382350" cy="2970596"/>
          </a:xfrm>
        </p:grpSpPr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D8B1427F-3321-3A47-90CB-FF3645F647E6}"/>
                </a:ext>
              </a:extLst>
            </p:cNvPr>
            <p:cNvSpPr txBox="1"/>
            <p:nvPr/>
          </p:nvSpPr>
          <p:spPr>
            <a:xfrm>
              <a:off x="7149807" y="8197565"/>
              <a:ext cx="875219" cy="769848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rgbClr val="FFFFFF"/>
                  </a:solidFill>
                  <a:latin typeface="Poppins" pitchFamily="2" charset="77"/>
                  <a:ea typeface="+mn-ea"/>
                  <a:cs typeface="Poppins" pitchFamily="2" charset="77"/>
                </a:rPr>
                <a:t>02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419A36DB-4987-4844-A3F5-89639E1C5C49}"/>
                </a:ext>
              </a:extLst>
            </p:cNvPr>
            <p:cNvSpPr txBox="1"/>
            <p:nvPr/>
          </p:nvSpPr>
          <p:spPr>
            <a:xfrm>
              <a:off x="6722786" y="8973911"/>
              <a:ext cx="3267327" cy="21942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Agreements, </a:t>
              </a:r>
              <a:b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Strategies </a:t>
              </a:r>
              <a:b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&amp; Action </a:t>
              </a:r>
              <a:b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sz="1323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Plans </a:t>
              </a:r>
            </a:p>
          </p:txBody>
        </p: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940A2C4D-3C17-6941-B94F-3896A51F029C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0" name="Group 799">
            <a:extLst>
              <a:ext uri="{FF2B5EF4-FFF2-40B4-BE49-F238E27FC236}">
                <a16:creationId xmlns:a16="http://schemas.microsoft.com/office/drawing/2014/main" id="{8037B3B0-E7FC-9142-90F2-551ECB7FC688}"/>
              </a:ext>
            </a:extLst>
          </p:cNvPr>
          <p:cNvGrpSpPr/>
          <p:nvPr/>
        </p:nvGrpSpPr>
        <p:grpSpPr>
          <a:xfrm>
            <a:off x="3617398" y="685812"/>
            <a:ext cx="1447832" cy="979216"/>
            <a:chOff x="5988532" y="8197565"/>
            <a:chExt cx="3503980" cy="2369851"/>
          </a:xfrm>
        </p:grpSpPr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8876887E-C24F-2743-A601-C2730435DA63}"/>
                </a:ext>
              </a:extLst>
            </p:cNvPr>
            <p:cNvSpPr txBox="1"/>
            <p:nvPr/>
          </p:nvSpPr>
          <p:spPr>
            <a:xfrm>
              <a:off x="7140103" y="8197565"/>
              <a:ext cx="894621" cy="769848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rPr>
                <a:t>03</a:t>
              </a:r>
            </a:p>
          </p:txBody>
        </p:sp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DDF11872-F6F7-0247-8D78-6008B6790F1D}"/>
                </a:ext>
              </a:extLst>
            </p:cNvPr>
            <p:cNvSpPr txBox="1"/>
            <p:nvPr/>
          </p:nvSpPr>
          <p:spPr>
            <a:xfrm>
              <a:off x="5988532" y="8865861"/>
              <a:ext cx="3503980" cy="170155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23" b="1" dirty="0">
                  <a:solidFill>
                    <a:schemeClr val="tx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Institutional, </a:t>
              </a: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23" b="1" dirty="0">
                  <a:solidFill>
                    <a:schemeClr val="tx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Policy &amp;  Legal </a:t>
              </a: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23" b="1" dirty="0">
                  <a:solidFill>
                    <a:schemeClr val="tx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Frameworks</a:t>
              </a:r>
            </a:p>
          </p:txBody>
        </p: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DAF3CDAA-8900-7D4E-95E0-2650FE225CC6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5" name="Group 804">
            <a:extLst>
              <a:ext uri="{FF2B5EF4-FFF2-40B4-BE49-F238E27FC236}">
                <a16:creationId xmlns:a16="http://schemas.microsoft.com/office/drawing/2014/main" id="{3CBB6120-141F-5B4E-A73E-D51761018D58}"/>
              </a:ext>
            </a:extLst>
          </p:cNvPr>
          <p:cNvGrpSpPr/>
          <p:nvPr/>
        </p:nvGrpSpPr>
        <p:grpSpPr>
          <a:xfrm>
            <a:off x="5221078" y="692441"/>
            <a:ext cx="1596912" cy="805454"/>
            <a:chOff x="6518189" y="8197565"/>
            <a:chExt cx="3864771" cy="1949322"/>
          </a:xfrm>
        </p:grpSpPr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23C711EB-2757-B84A-B353-64B832C10E74}"/>
                </a:ext>
              </a:extLst>
            </p:cNvPr>
            <p:cNvSpPr txBox="1"/>
            <p:nvPr/>
          </p:nvSpPr>
          <p:spPr>
            <a:xfrm>
              <a:off x="7118769" y="8197565"/>
              <a:ext cx="937294" cy="769848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rgbClr val="FFFFFF"/>
                  </a:solidFill>
                  <a:latin typeface="Poppins" pitchFamily="2" charset="77"/>
                  <a:ea typeface="+mn-ea"/>
                  <a:cs typeface="Poppins" pitchFamily="2" charset="77"/>
                </a:rPr>
                <a:t>04</a:t>
              </a:r>
            </a:p>
          </p:txBody>
        </p:sp>
        <p:sp>
          <p:nvSpPr>
            <p:cNvPr id="807" name="Subtitle 2">
              <a:extLst>
                <a:ext uri="{FF2B5EF4-FFF2-40B4-BE49-F238E27FC236}">
                  <a16:creationId xmlns:a16="http://schemas.microsoft.com/office/drawing/2014/main" id="{9170FEC8-DA4E-E044-A6D7-DC6089277E7C}"/>
                </a:ext>
              </a:extLst>
            </p:cNvPr>
            <p:cNvSpPr txBox="1">
              <a:spLocks/>
            </p:cNvSpPr>
            <p:nvPr/>
          </p:nvSpPr>
          <p:spPr>
            <a:xfrm>
              <a:off x="6518189" y="9430593"/>
              <a:ext cx="2152348" cy="338446"/>
            </a:xfrm>
            <a:prstGeom prst="rect">
              <a:avLst/>
            </a:prstGeom>
          </p:spPr>
          <p:txBody>
            <a:bodyPr vert="horz" wrap="square" lIns="37783" tIns="18891" rIns="37783" bIns="18891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49404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defRPr/>
              </a:pPr>
              <a:endParaRPr lang="en-US" sz="66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A1E06ED9-195E-FD4D-A602-53916FFB6A7A}"/>
                </a:ext>
              </a:extLst>
            </p:cNvPr>
            <p:cNvSpPr txBox="1"/>
            <p:nvPr/>
          </p:nvSpPr>
          <p:spPr>
            <a:xfrm>
              <a:off x="6518189" y="9029587"/>
              <a:ext cx="3864771" cy="111730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Capacity Building</a:t>
              </a:r>
              <a:b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&amp; Pilot Projects</a:t>
              </a:r>
            </a:p>
          </p:txBody>
        </p: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9E2D5F3A-7F0F-1C4D-B4F2-5EF51912BBFC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272C7477-D1D0-F246-9681-93A5427B0BC8}"/>
              </a:ext>
            </a:extLst>
          </p:cNvPr>
          <p:cNvGrpSpPr/>
          <p:nvPr/>
        </p:nvGrpSpPr>
        <p:grpSpPr>
          <a:xfrm>
            <a:off x="6468796" y="1755584"/>
            <a:ext cx="1226870" cy="1160896"/>
            <a:chOff x="6146205" y="8197565"/>
            <a:chExt cx="2969220" cy="2809545"/>
          </a:xfrm>
        </p:grpSpPr>
        <p:sp>
          <p:nvSpPr>
            <p:cNvPr id="811" name="TextBox 810">
              <a:extLst>
                <a:ext uri="{FF2B5EF4-FFF2-40B4-BE49-F238E27FC236}">
                  <a16:creationId xmlns:a16="http://schemas.microsoft.com/office/drawing/2014/main" id="{2216BBEA-15F6-8945-83C7-8C1572E7D815}"/>
                </a:ext>
              </a:extLst>
            </p:cNvPr>
            <p:cNvSpPr txBox="1"/>
            <p:nvPr/>
          </p:nvSpPr>
          <p:spPr>
            <a:xfrm>
              <a:off x="7126526" y="8197565"/>
              <a:ext cx="921780" cy="769848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rgbClr val="FFFFFF"/>
                  </a:solidFill>
                  <a:latin typeface="Poppins" pitchFamily="2" charset="77"/>
                  <a:ea typeface="+mn-ea"/>
                  <a:cs typeface="Poppins" pitchFamily="2" charset="77"/>
                </a:rPr>
                <a:t>05</a:t>
              </a:r>
            </a:p>
          </p:txBody>
        </p: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003888AB-A9BB-A64F-8AA8-B076FA9DF5A4}"/>
                </a:ext>
              </a:extLst>
            </p:cNvPr>
            <p:cNvSpPr txBox="1"/>
            <p:nvPr/>
          </p:nvSpPr>
          <p:spPr>
            <a:xfrm>
              <a:off x="6146205" y="8995971"/>
              <a:ext cx="2969220" cy="20111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Stakeholder </a:t>
              </a: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Engagement &amp; </a:t>
              </a: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Partnerships</a:t>
              </a:r>
            </a:p>
          </p:txBody>
        </p: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EBDD54FC-36EC-974C-BEB4-F94FD73F56EC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50B1FD4B-B2E1-DF4E-902F-351A5E0A5002}"/>
              </a:ext>
            </a:extLst>
          </p:cNvPr>
          <p:cNvGrpSpPr/>
          <p:nvPr/>
        </p:nvGrpSpPr>
        <p:grpSpPr>
          <a:xfrm>
            <a:off x="6394292" y="3395418"/>
            <a:ext cx="1196161" cy="975323"/>
            <a:chOff x="6244066" y="8197565"/>
            <a:chExt cx="2894897" cy="2360428"/>
          </a:xfrm>
        </p:grpSpPr>
        <p:sp>
          <p:nvSpPr>
            <p:cNvPr id="816" name="TextBox 815">
              <a:extLst>
                <a:ext uri="{FF2B5EF4-FFF2-40B4-BE49-F238E27FC236}">
                  <a16:creationId xmlns:a16="http://schemas.microsoft.com/office/drawing/2014/main" id="{F5FE790D-D8F4-224B-A2B2-30698AA715C8}"/>
                </a:ext>
              </a:extLst>
            </p:cNvPr>
            <p:cNvSpPr txBox="1"/>
            <p:nvPr/>
          </p:nvSpPr>
          <p:spPr>
            <a:xfrm>
              <a:off x="7130405" y="8197565"/>
              <a:ext cx="914021" cy="769847"/>
            </a:xfrm>
            <a:prstGeom prst="rect">
              <a:avLst/>
            </a:prstGeom>
            <a:noFill/>
          </p:spPr>
          <p:txBody>
            <a:bodyPr wrap="none" lIns="37783" tIns="18891" rIns="37783" bIns="18891" rtlCol="0">
              <a:spAutoFit/>
            </a:bodyPr>
            <a:lstStyle/>
            <a:p>
              <a:pPr algn="ctr"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19" b="1" dirty="0">
                  <a:solidFill>
                    <a:srgbClr val="FFFFFF"/>
                  </a:solidFill>
                  <a:latin typeface="Poppins" pitchFamily="2" charset="77"/>
                  <a:ea typeface="+mn-ea"/>
                  <a:cs typeface="Poppins" pitchFamily="2" charset="77"/>
                </a:rPr>
                <a:t>06</a:t>
              </a: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0D8AE676-8E52-3142-B8E2-8EB2B3869302}"/>
                </a:ext>
              </a:extLst>
            </p:cNvPr>
            <p:cNvSpPr txBox="1"/>
            <p:nvPr/>
          </p:nvSpPr>
          <p:spPr>
            <a:xfrm>
              <a:off x="6244066" y="8546856"/>
              <a:ext cx="2894897" cy="20111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2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Monitoring, </a:t>
              </a:r>
              <a:b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Assessment </a:t>
              </a:r>
            </a:p>
            <a:p>
              <a:pPr defTabSz="75549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&amp; Evaluation</a:t>
              </a:r>
            </a:p>
          </p:txBody>
        </p: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DB6B9752-69E2-6C49-8C66-D040378F552D}"/>
                </a:ext>
              </a:extLst>
            </p:cNvPr>
            <p:cNvCxnSpPr/>
            <p:nvPr/>
          </p:nvCxnSpPr>
          <p:spPr>
            <a:xfrm>
              <a:off x="6607763" y="8951979"/>
              <a:ext cx="18409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CCA7CFC0-7519-408F-868A-F716480EB62E}"/>
              </a:ext>
            </a:extLst>
          </p:cNvPr>
          <p:cNvSpPr/>
          <p:nvPr/>
        </p:nvSpPr>
        <p:spPr>
          <a:xfrm>
            <a:off x="3766609" y="1888506"/>
            <a:ext cx="2586472" cy="2465034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9A54E3-F4AD-4479-94E4-3840D378D14D}"/>
              </a:ext>
            </a:extLst>
          </p:cNvPr>
          <p:cNvSpPr txBox="1"/>
          <p:nvPr/>
        </p:nvSpPr>
        <p:spPr>
          <a:xfrm>
            <a:off x="2022269" y="4989008"/>
            <a:ext cx="6471644" cy="703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5587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984" b="1" dirty="0">
                <a:solidFill>
                  <a:srgbClr val="000000"/>
                </a:solidFill>
                <a:latin typeface="Poppins" pitchFamily="2" charset="77"/>
                <a:ea typeface="+mn-ea"/>
                <a:cs typeface="Poppins" pitchFamily="2" charset="77"/>
              </a:rPr>
              <a:t>Regional Nutrients Pollution Reduction Strategy:</a:t>
            </a:r>
          </a:p>
          <a:p>
            <a:pPr algn="ctr" defTabSz="75587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984" b="1" i="1" dirty="0">
                <a:solidFill>
                  <a:srgbClr val="000000"/>
                </a:solidFill>
                <a:latin typeface="Poppins" pitchFamily="2" charset="77"/>
                <a:ea typeface="+mn-ea"/>
                <a:cs typeface="Poppins" pitchFamily="2" charset="77"/>
              </a:rPr>
              <a:t>National &amp; Regional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54764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54ED51EC-C13E-A445-9B2F-F45BE024C3DC}"/>
              </a:ext>
            </a:extLst>
          </p:cNvPr>
          <p:cNvSpPr txBox="1"/>
          <p:nvPr/>
        </p:nvSpPr>
        <p:spPr>
          <a:xfrm>
            <a:off x="1015029" y="253261"/>
            <a:ext cx="8050602" cy="802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55913">
              <a:defRPr/>
            </a:pPr>
            <a:r>
              <a:rPr lang="en-US" sz="248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Regional Nutrients Pollution Reduction Strategy:</a:t>
            </a:r>
          </a:p>
          <a:p>
            <a:pPr algn="ctr" defTabSz="755913">
              <a:defRPr/>
            </a:pPr>
            <a:r>
              <a:rPr lang="en-US" sz="248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Indicative Timeline</a:t>
            </a:r>
            <a:endParaRPr lang="en-US" sz="2480" b="1" dirty="0">
              <a:solidFill>
                <a:srgbClr val="FF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Shape 2929">
            <a:extLst>
              <a:ext uri="{FF2B5EF4-FFF2-40B4-BE49-F238E27FC236}">
                <a16:creationId xmlns:a16="http://schemas.microsoft.com/office/drawing/2014/main" id="{532E547A-3913-C24F-B694-24FA46715B95}"/>
              </a:ext>
            </a:extLst>
          </p:cNvPr>
          <p:cNvSpPr/>
          <p:nvPr/>
        </p:nvSpPr>
        <p:spPr>
          <a:xfrm>
            <a:off x="5198519" y="4341397"/>
            <a:ext cx="3033094" cy="587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69" y="0"/>
                </a:moveTo>
                <a:lnTo>
                  <a:pt x="0" y="0"/>
                </a:lnTo>
                <a:lnTo>
                  <a:pt x="1831" y="10800"/>
                </a:lnTo>
                <a:lnTo>
                  <a:pt x="0" y="21600"/>
                </a:lnTo>
                <a:lnTo>
                  <a:pt x="19769" y="21600"/>
                </a:lnTo>
                <a:lnTo>
                  <a:pt x="21600" y="10800"/>
                </a:lnTo>
                <a:cubicBezTo>
                  <a:pt x="21600" y="10800"/>
                  <a:pt x="19769" y="0"/>
                  <a:pt x="19769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241521">
              <a:defRPr/>
            </a:pPr>
            <a:endParaRPr sz="1454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Shape 2930">
            <a:extLst>
              <a:ext uri="{FF2B5EF4-FFF2-40B4-BE49-F238E27FC236}">
                <a16:creationId xmlns:a16="http://schemas.microsoft.com/office/drawing/2014/main" id="{65500AB3-C47D-9848-8511-58D7AFDF3404}"/>
              </a:ext>
            </a:extLst>
          </p:cNvPr>
          <p:cNvSpPr/>
          <p:nvPr/>
        </p:nvSpPr>
        <p:spPr>
          <a:xfrm>
            <a:off x="1000018" y="4349103"/>
            <a:ext cx="3033093" cy="587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69" y="0"/>
                </a:moveTo>
                <a:lnTo>
                  <a:pt x="0" y="0"/>
                </a:lnTo>
                <a:lnTo>
                  <a:pt x="0" y="21600"/>
                </a:lnTo>
                <a:lnTo>
                  <a:pt x="19769" y="21600"/>
                </a:lnTo>
                <a:lnTo>
                  <a:pt x="21600" y="10800"/>
                </a:lnTo>
                <a:cubicBezTo>
                  <a:pt x="21600" y="10800"/>
                  <a:pt x="19769" y="0"/>
                  <a:pt x="19769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241521">
              <a:defRPr/>
            </a:pPr>
            <a:endParaRPr sz="1454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Shape 2944">
            <a:extLst>
              <a:ext uri="{FF2B5EF4-FFF2-40B4-BE49-F238E27FC236}">
                <a16:creationId xmlns:a16="http://schemas.microsoft.com/office/drawing/2014/main" id="{F4E407A9-3F51-D341-B339-2CDBCB191EB8}"/>
              </a:ext>
            </a:extLst>
          </p:cNvPr>
          <p:cNvSpPr/>
          <p:nvPr/>
        </p:nvSpPr>
        <p:spPr>
          <a:xfrm>
            <a:off x="4520066" y="3551584"/>
            <a:ext cx="5559247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Shape 2945">
            <a:extLst>
              <a:ext uri="{FF2B5EF4-FFF2-40B4-BE49-F238E27FC236}">
                <a16:creationId xmlns:a16="http://schemas.microsoft.com/office/drawing/2014/main" id="{A9872835-C16E-B54F-9C21-F277A7F2FA8E}"/>
              </a:ext>
            </a:extLst>
          </p:cNvPr>
          <p:cNvSpPr/>
          <p:nvPr/>
        </p:nvSpPr>
        <p:spPr>
          <a:xfrm>
            <a:off x="1314" y="3551584"/>
            <a:ext cx="4522539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Shape 2946">
            <a:extLst>
              <a:ext uri="{FF2B5EF4-FFF2-40B4-BE49-F238E27FC236}">
                <a16:creationId xmlns:a16="http://schemas.microsoft.com/office/drawing/2014/main" id="{0D978C74-AD1B-4040-9BF9-AA0FE59003D9}"/>
              </a:ext>
            </a:extLst>
          </p:cNvPr>
          <p:cNvSpPr/>
          <p:nvPr/>
        </p:nvSpPr>
        <p:spPr>
          <a:xfrm>
            <a:off x="726691" y="3471532"/>
            <a:ext cx="160104" cy="16010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Shape 2947">
            <a:extLst>
              <a:ext uri="{FF2B5EF4-FFF2-40B4-BE49-F238E27FC236}">
                <a16:creationId xmlns:a16="http://schemas.microsoft.com/office/drawing/2014/main" id="{EFD77B65-C517-F84D-A274-A4CA6455065B}"/>
              </a:ext>
            </a:extLst>
          </p:cNvPr>
          <p:cNvSpPr/>
          <p:nvPr/>
        </p:nvSpPr>
        <p:spPr>
          <a:xfrm>
            <a:off x="9081667" y="3471532"/>
            <a:ext cx="160105" cy="16010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Shape 2948">
            <a:extLst>
              <a:ext uri="{FF2B5EF4-FFF2-40B4-BE49-F238E27FC236}">
                <a16:creationId xmlns:a16="http://schemas.microsoft.com/office/drawing/2014/main" id="{61B59B9A-47E2-1E4F-BE61-DC688A6F620D}"/>
              </a:ext>
            </a:extLst>
          </p:cNvPr>
          <p:cNvSpPr/>
          <p:nvPr/>
        </p:nvSpPr>
        <p:spPr>
          <a:xfrm>
            <a:off x="1655022" y="3471532"/>
            <a:ext cx="160105" cy="16010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Shape 2949">
            <a:extLst>
              <a:ext uri="{FF2B5EF4-FFF2-40B4-BE49-F238E27FC236}">
                <a16:creationId xmlns:a16="http://schemas.microsoft.com/office/drawing/2014/main" id="{9DD5B0FD-FE52-8E48-8506-C55B966D4601}"/>
              </a:ext>
            </a:extLst>
          </p:cNvPr>
          <p:cNvSpPr/>
          <p:nvPr/>
        </p:nvSpPr>
        <p:spPr>
          <a:xfrm>
            <a:off x="3511683" y="3471532"/>
            <a:ext cx="160105" cy="16010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Shape 2950">
            <a:extLst>
              <a:ext uri="{FF2B5EF4-FFF2-40B4-BE49-F238E27FC236}">
                <a16:creationId xmlns:a16="http://schemas.microsoft.com/office/drawing/2014/main" id="{61143E01-4DCB-DC46-9D2E-A8BB50BC7FA9}"/>
              </a:ext>
            </a:extLst>
          </p:cNvPr>
          <p:cNvSpPr/>
          <p:nvPr/>
        </p:nvSpPr>
        <p:spPr>
          <a:xfrm>
            <a:off x="4440013" y="3471532"/>
            <a:ext cx="160105" cy="16010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Shape 2951">
            <a:extLst>
              <a:ext uri="{FF2B5EF4-FFF2-40B4-BE49-F238E27FC236}">
                <a16:creationId xmlns:a16="http://schemas.microsoft.com/office/drawing/2014/main" id="{A8D9A288-B39D-A743-94A3-08881A9A32C3}"/>
              </a:ext>
            </a:extLst>
          </p:cNvPr>
          <p:cNvSpPr/>
          <p:nvPr/>
        </p:nvSpPr>
        <p:spPr>
          <a:xfrm>
            <a:off x="6296675" y="3471532"/>
            <a:ext cx="160105" cy="16010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8" name="Shape 2952">
            <a:extLst>
              <a:ext uri="{FF2B5EF4-FFF2-40B4-BE49-F238E27FC236}">
                <a16:creationId xmlns:a16="http://schemas.microsoft.com/office/drawing/2014/main" id="{68514F74-C627-4849-A2E4-1D89888738DD}"/>
              </a:ext>
            </a:extLst>
          </p:cNvPr>
          <p:cNvSpPr/>
          <p:nvPr/>
        </p:nvSpPr>
        <p:spPr>
          <a:xfrm>
            <a:off x="7225006" y="3471532"/>
            <a:ext cx="160105" cy="16010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Shape 2953">
            <a:extLst>
              <a:ext uri="{FF2B5EF4-FFF2-40B4-BE49-F238E27FC236}">
                <a16:creationId xmlns:a16="http://schemas.microsoft.com/office/drawing/2014/main" id="{D901C6C4-AC5D-7A46-AFC0-C53D6CADE328}"/>
              </a:ext>
            </a:extLst>
          </p:cNvPr>
          <p:cNvSpPr/>
          <p:nvPr/>
        </p:nvSpPr>
        <p:spPr>
          <a:xfrm>
            <a:off x="8153336" y="3471532"/>
            <a:ext cx="160105" cy="16010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Shape 2954">
            <a:extLst>
              <a:ext uri="{FF2B5EF4-FFF2-40B4-BE49-F238E27FC236}">
                <a16:creationId xmlns:a16="http://schemas.microsoft.com/office/drawing/2014/main" id="{518DACEE-EE26-0E47-B622-8017D513200D}"/>
              </a:ext>
            </a:extLst>
          </p:cNvPr>
          <p:cNvSpPr/>
          <p:nvPr/>
        </p:nvSpPr>
        <p:spPr>
          <a:xfrm>
            <a:off x="2583352" y="3471532"/>
            <a:ext cx="160105" cy="16010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Shape 2955">
            <a:extLst>
              <a:ext uri="{FF2B5EF4-FFF2-40B4-BE49-F238E27FC236}">
                <a16:creationId xmlns:a16="http://schemas.microsoft.com/office/drawing/2014/main" id="{D4F229FD-688C-0444-AB64-0C97A290A07E}"/>
              </a:ext>
            </a:extLst>
          </p:cNvPr>
          <p:cNvSpPr/>
          <p:nvPr/>
        </p:nvSpPr>
        <p:spPr>
          <a:xfrm>
            <a:off x="5368345" y="3471532"/>
            <a:ext cx="160105" cy="16010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Shape 2958">
            <a:extLst>
              <a:ext uri="{FF2B5EF4-FFF2-40B4-BE49-F238E27FC236}">
                <a16:creationId xmlns:a16="http://schemas.microsoft.com/office/drawing/2014/main" id="{8CF9D818-5972-5445-A4FC-4D13F17E98B5}"/>
              </a:ext>
            </a:extLst>
          </p:cNvPr>
          <p:cNvSpPr/>
          <p:nvPr/>
        </p:nvSpPr>
        <p:spPr>
          <a:xfrm flipV="1">
            <a:off x="1792988" y="2140785"/>
            <a:ext cx="363905" cy="121323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Shape 2961">
            <a:extLst>
              <a:ext uri="{FF2B5EF4-FFF2-40B4-BE49-F238E27FC236}">
                <a16:creationId xmlns:a16="http://schemas.microsoft.com/office/drawing/2014/main" id="{BBB178BC-5EE6-A64F-87A6-465F1BDDFCA7}"/>
              </a:ext>
            </a:extLst>
          </p:cNvPr>
          <p:cNvSpPr/>
          <p:nvPr/>
        </p:nvSpPr>
        <p:spPr>
          <a:xfrm flipH="1" flipV="1">
            <a:off x="3704024" y="2060848"/>
            <a:ext cx="752417" cy="133063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Shape 2964">
            <a:extLst>
              <a:ext uri="{FF2B5EF4-FFF2-40B4-BE49-F238E27FC236}">
                <a16:creationId xmlns:a16="http://schemas.microsoft.com/office/drawing/2014/main" id="{B507B9F2-5926-CA45-A36A-8FE95797AA06}"/>
              </a:ext>
            </a:extLst>
          </p:cNvPr>
          <p:cNvSpPr/>
          <p:nvPr/>
        </p:nvSpPr>
        <p:spPr>
          <a:xfrm flipH="1" flipV="1">
            <a:off x="5853142" y="2140784"/>
            <a:ext cx="460540" cy="125069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Shape 2967">
            <a:extLst>
              <a:ext uri="{FF2B5EF4-FFF2-40B4-BE49-F238E27FC236}">
                <a16:creationId xmlns:a16="http://schemas.microsoft.com/office/drawing/2014/main" id="{A5B824AD-BBC1-5E43-A9A1-3641A8518AB3}"/>
              </a:ext>
            </a:extLst>
          </p:cNvPr>
          <p:cNvSpPr/>
          <p:nvPr/>
        </p:nvSpPr>
        <p:spPr>
          <a:xfrm flipH="1" flipV="1">
            <a:off x="7623611" y="1901992"/>
            <a:ext cx="529725" cy="1489485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Shape 2970">
            <a:extLst>
              <a:ext uri="{FF2B5EF4-FFF2-40B4-BE49-F238E27FC236}">
                <a16:creationId xmlns:a16="http://schemas.microsoft.com/office/drawing/2014/main" id="{588A46D4-C1A2-1740-8852-FDE6008B26F3}"/>
              </a:ext>
            </a:extLst>
          </p:cNvPr>
          <p:cNvSpPr/>
          <p:nvPr/>
        </p:nvSpPr>
        <p:spPr>
          <a:xfrm flipV="1">
            <a:off x="886795" y="3098268"/>
            <a:ext cx="299855" cy="37326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Shape 2973">
            <a:extLst>
              <a:ext uri="{FF2B5EF4-FFF2-40B4-BE49-F238E27FC236}">
                <a16:creationId xmlns:a16="http://schemas.microsoft.com/office/drawing/2014/main" id="{F8E1F5A3-6602-9D43-8322-083F691FBB65}"/>
              </a:ext>
            </a:extLst>
          </p:cNvPr>
          <p:cNvSpPr/>
          <p:nvPr/>
        </p:nvSpPr>
        <p:spPr>
          <a:xfrm flipV="1">
            <a:off x="1795622" y="3032493"/>
            <a:ext cx="557144" cy="49034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17" name="Shape 2976">
            <a:extLst>
              <a:ext uri="{FF2B5EF4-FFF2-40B4-BE49-F238E27FC236}">
                <a16:creationId xmlns:a16="http://schemas.microsoft.com/office/drawing/2014/main" id="{C8EA8964-19CA-6A40-8BFF-7A92FAB171DF}"/>
              </a:ext>
            </a:extLst>
          </p:cNvPr>
          <p:cNvSpPr/>
          <p:nvPr/>
        </p:nvSpPr>
        <p:spPr>
          <a:xfrm flipH="1" flipV="1">
            <a:off x="5306452" y="3051587"/>
            <a:ext cx="96941" cy="239937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Shape 2979">
            <a:extLst>
              <a:ext uri="{FF2B5EF4-FFF2-40B4-BE49-F238E27FC236}">
                <a16:creationId xmlns:a16="http://schemas.microsoft.com/office/drawing/2014/main" id="{FD1E2B05-E3E6-FF42-B0C6-8D4056AE7C17}"/>
              </a:ext>
            </a:extLst>
          </p:cNvPr>
          <p:cNvSpPr/>
          <p:nvPr/>
        </p:nvSpPr>
        <p:spPr>
          <a:xfrm flipH="1" flipV="1">
            <a:off x="6925150" y="3068661"/>
            <a:ext cx="332152" cy="41097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4D0F6E-F8B8-DB42-9F82-B65E1803BB1E}"/>
              </a:ext>
            </a:extLst>
          </p:cNvPr>
          <p:cNvSpPr txBox="1"/>
          <p:nvPr/>
        </p:nvSpPr>
        <p:spPr>
          <a:xfrm>
            <a:off x="530865" y="3666536"/>
            <a:ext cx="551754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5509B1-1E76-B74B-88B2-E2ABDCF0ACEF}"/>
              </a:ext>
            </a:extLst>
          </p:cNvPr>
          <p:cNvSpPr txBox="1"/>
          <p:nvPr/>
        </p:nvSpPr>
        <p:spPr>
          <a:xfrm>
            <a:off x="1443168" y="3666536"/>
            <a:ext cx="583814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B13FD7-4367-5C43-B363-ED08DC5DC119}"/>
              </a:ext>
            </a:extLst>
          </p:cNvPr>
          <p:cNvSpPr txBox="1"/>
          <p:nvPr/>
        </p:nvSpPr>
        <p:spPr>
          <a:xfrm>
            <a:off x="2368292" y="3666536"/>
            <a:ext cx="590226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7CA5B7-2674-EA4E-A1CE-8C6490D1C3B8}"/>
              </a:ext>
            </a:extLst>
          </p:cNvPr>
          <p:cNvSpPr txBox="1"/>
          <p:nvPr/>
        </p:nvSpPr>
        <p:spPr>
          <a:xfrm>
            <a:off x="3290211" y="3666536"/>
            <a:ext cx="603050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E3EE9A-8E30-CF46-992B-4FA64BB1875D}"/>
              </a:ext>
            </a:extLst>
          </p:cNvPr>
          <p:cNvSpPr txBox="1"/>
          <p:nvPr/>
        </p:nvSpPr>
        <p:spPr>
          <a:xfrm>
            <a:off x="4220945" y="3666536"/>
            <a:ext cx="598242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3FF785-DDF6-0747-A885-14BE3391C8FA}"/>
              </a:ext>
            </a:extLst>
          </p:cNvPr>
          <p:cNvSpPr txBox="1"/>
          <p:nvPr/>
        </p:nvSpPr>
        <p:spPr>
          <a:xfrm>
            <a:off x="5150879" y="3666536"/>
            <a:ext cx="595036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DF8172-D692-F64B-ABAA-1EBCFE6EEC9D}"/>
              </a:ext>
            </a:extLst>
          </p:cNvPr>
          <p:cNvSpPr txBox="1"/>
          <p:nvPr/>
        </p:nvSpPr>
        <p:spPr>
          <a:xfrm>
            <a:off x="6087224" y="3666536"/>
            <a:ext cx="579005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766042-9A98-524D-8048-F089A77876B3}"/>
              </a:ext>
            </a:extLst>
          </p:cNvPr>
          <p:cNvSpPr txBox="1"/>
          <p:nvPr/>
        </p:nvSpPr>
        <p:spPr>
          <a:xfrm>
            <a:off x="7005938" y="3666536"/>
            <a:ext cx="598242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72F845-675B-2241-9FD2-3E712B74092C}"/>
              </a:ext>
            </a:extLst>
          </p:cNvPr>
          <p:cNvSpPr txBox="1"/>
          <p:nvPr/>
        </p:nvSpPr>
        <p:spPr>
          <a:xfrm>
            <a:off x="7937475" y="3666536"/>
            <a:ext cx="591829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4D9099-368E-5C41-94BF-C9124ECD9FC7}"/>
              </a:ext>
            </a:extLst>
          </p:cNvPr>
          <p:cNvSpPr txBox="1"/>
          <p:nvPr/>
        </p:nvSpPr>
        <p:spPr>
          <a:xfrm>
            <a:off x="8859393" y="3666536"/>
            <a:ext cx="604654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0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2030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1D221D-5E16-EA49-BF82-538BB0A7F2FB}"/>
              </a:ext>
            </a:extLst>
          </p:cNvPr>
          <p:cNvSpPr txBox="1"/>
          <p:nvPr/>
        </p:nvSpPr>
        <p:spPr>
          <a:xfrm>
            <a:off x="1884634" y="4501692"/>
            <a:ext cx="1122423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ONE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DB31A5-B57A-8E4D-95B2-84DADE68D5A9}"/>
              </a:ext>
            </a:extLst>
          </p:cNvPr>
          <p:cNvSpPr txBox="1"/>
          <p:nvPr/>
        </p:nvSpPr>
        <p:spPr>
          <a:xfrm>
            <a:off x="6129249" y="4493984"/>
            <a:ext cx="1181735" cy="28187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55913">
              <a:defRPr/>
            </a:pPr>
            <a:r>
              <a:rPr lang="en-US" sz="1323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TWO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704EA4D0-C2C5-A44D-8358-1C0727AE09AC}"/>
              </a:ext>
            </a:extLst>
          </p:cNvPr>
          <p:cNvSpPr txBox="1">
            <a:spLocks/>
          </p:cNvSpPr>
          <p:nvPr/>
        </p:nvSpPr>
        <p:spPr>
          <a:xfrm>
            <a:off x="2144490" y="2637558"/>
            <a:ext cx="1002021" cy="379483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Update Policies &amp; Laws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38787FEB-EE51-964A-BE23-14E71325D014}"/>
              </a:ext>
            </a:extLst>
          </p:cNvPr>
          <p:cNvSpPr txBox="1">
            <a:spLocks/>
          </p:cNvSpPr>
          <p:nvPr/>
        </p:nvSpPr>
        <p:spPr>
          <a:xfrm>
            <a:off x="856562" y="2440951"/>
            <a:ext cx="1088985" cy="379483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National Strategies &amp; Action Plans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30F843F-CE2A-9A4B-81EF-3AB472A65440}"/>
              </a:ext>
            </a:extLst>
          </p:cNvPr>
          <p:cNvSpPr txBox="1">
            <a:spLocks/>
          </p:cNvSpPr>
          <p:nvPr/>
        </p:nvSpPr>
        <p:spPr>
          <a:xfrm>
            <a:off x="4543210" y="2440951"/>
            <a:ext cx="1639722" cy="738556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National Nutrients Reduction Targets established &amp; Monitoring Mechanism in place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674A9BF7-8F82-F34D-B26B-2D73E9D272DF}"/>
              </a:ext>
            </a:extLst>
          </p:cNvPr>
          <p:cNvSpPr txBox="1">
            <a:spLocks/>
          </p:cNvSpPr>
          <p:nvPr/>
        </p:nvSpPr>
        <p:spPr>
          <a:xfrm>
            <a:off x="6403187" y="2440951"/>
            <a:ext cx="1315200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Nutrient Reduction from Projects &amp; Revised Policies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840472D8-DD69-1E47-A061-E3B710116AEC}"/>
              </a:ext>
            </a:extLst>
          </p:cNvPr>
          <p:cNvSpPr txBox="1">
            <a:spLocks/>
          </p:cNvSpPr>
          <p:nvPr/>
        </p:nvSpPr>
        <p:spPr>
          <a:xfrm>
            <a:off x="3234530" y="1510285"/>
            <a:ext cx="1315200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Map &amp; Identify Emerging Issues &amp; Regional Hot Spots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8B31FE5C-D407-B74F-9732-B871F8EBA1FE}"/>
              </a:ext>
            </a:extLst>
          </p:cNvPr>
          <p:cNvSpPr txBox="1">
            <a:spLocks/>
          </p:cNvSpPr>
          <p:nvPr/>
        </p:nvSpPr>
        <p:spPr>
          <a:xfrm>
            <a:off x="1725839" y="1723530"/>
            <a:ext cx="1382350" cy="379483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Amendments to LBS Protocol on Nutrients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406A2874-7523-7B40-AF3A-206D6E449E70}"/>
              </a:ext>
            </a:extLst>
          </p:cNvPr>
          <p:cNvSpPr txBox="1">
            <a:spLocks/>
          </p:cNvSpPr>
          <p:nvPr/>
        </p:nvSpPr>
        <p:spPr>
          <a:xfrm>
            <a:off x="5082245" y="1510285"/>
            <a:ext cx="1374534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Functioning Data &amp; Information Management System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6DF06168-6F63-314B-8490-E070D14EAA3F}"/>
              </a:ext>
            </a:extLst>
          </p:cNvPr>
          <p:cNvSpPr txBox="1">
            <a:spLocks/>
          </p:cNvSpPr>
          <p:nvPr/>
        </p:nvSpPr>
        <p:spPr>
          <a:xfrm>
            <a:off x="6942220" y="1510285"/>
            <a:ext cx="1315200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Transboundary Cooperation Established</a:t>
            </a:r>
          </a:p>
        </p:txBody>
      </p:sp>
      <p:sp>
        <p:nvSpPr>
          <p:cNvPr id="79" name="Shape 2979">
            <a:extLst>
              <a:ext uri="{FF2B5EF4-FFF2-40B4-BE49-F238E27FC236}">
                <a16:creationId xmlns:a16="http://schemas.microsoft.com/office/drawing/2014/main" id="{AB7E1157-A2EA-A148-969B-5F62BCFA74D1}"/>
              </a:ext>
            </a:extLst>
          </p:cNvPr>
          <p:cNvSpPr/>
          <p:nvPr/>
        </p:nvSpPr>
        <p:spPr>
          <a:xfrm flipH="1" flipV="1">
            <a:off x="8871149" y="2832659"/>
            <a:ext cx="248853" cy="49421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5CBC6CB5-9040-304B-A1AE-33EB69946E64}"/>
              </a:ext>
            </a:extLst>
          </p:cNvPr>
          <p:cNvSpPr txBox="1">
            <a:spLocks/>
          </p:cNvSpPr>
          <p:nvPr/>
        </p:nvSpPr>
        <p:spPr>
          <a:xfrm>
            <a:off x="8263666" y="2440950"/>
            <a:ext cx="1315200" cy="199947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 &amp; Assessment</a:t>
            </a:r>
          </a:p>
        </p:txBody>
      </p:sp>
      <p:sp>
        <p:nvSpPr>
          <p:cNvPr id="50" name="Shape 942">
            <a:extLst>
              <a:ext uri="{FF2B5EF4-FFF2-40B4-BE49-F238E27FC236}">
                <a16:creationId xmlns:a16="http://schemas.microsoft.com/office/drawing/2014/main" id="{4372E9B0-B45A-4451-8470-10CD8D959C63}"/>
              </a:ext>
            </a:extLst>
          </p:cNvPr>
          <p:cNvSpPr/>
          <p:nvPr/>
        </p:nvSpPr>
        <p:spPr>
          <a:xfrm>
            <a:off x="43707" y="1627414"/>
            <a:ext cx="591983" cy="45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92" y="10800"/>
                </a:lnTo>
                <a:lnTo>
                  <a:pt x="0" y="21600"/>
                </a:lnTo>
                <a:lnTo>
                  <a:pt x="16608" y="21600"/>
                </a:lnTo>
                <a:lnTo>
                  <a:pt x="21600" y="10800"/>
                </a:lnTo>
                <a:lnTo>
                  <a:pt x="16608" y="0"/>
                </a:lnTo>
                <a:cubicBezTo>
                  <a:pt x="16608" y="0"/>
                  <a:pt x="73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Shape 955">
            <a:extLst>
              <a:ext uri="{FF2B5EF4-FFF2-40B4-BE49-F238E27FC236}">
                <a16:creationId xmlns:a16="http://schemas.microsoft.com/office/drawing/2014/main" id="{14883B88-5714-4C72-B7AE-6435B4B0CB05}"/>
              </a:ext>
            </a:extLst>
          </p:cNvPr>
          <p:cNvSpPr/>
          <p:nvPr/>
        </p:nvSpPr>
        <p:spPr>
          <a:xfrm>
            <a:off x="43707" y="2574080"/>
            <a:ext cx="591983" cy="45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92" y="10800"/>
                </a:lnTo>
                <a:lnTo>
                  <a:pt x="0" y="21600"/>
                </a:lnTo>
                <a:lnTo>
                  <a:pt x="16608" y="21600"/>
                </a:lnTo>
                <a:lnTo>
                  <a:pt x="21600" y="10800"/>
                </a:lnTo>
                <a:lnTo>
                  <a:pt x="16608" y="0"/>
                </a:lnTo>
                <a:cubicBezTo>
                  <a:pt x="16608" y="0"/>
                  <a:pt x="73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3D82F-35CC-4F88-B64B-57D2C6259902}"/>
              </a:ext>
            </a:extLst>
          </p:cNvPr>
          <p:cNvSpPr txBox="1"/>
          <p:nvPr/>
        </p:nvSpPr>
        <p:spPr>
          <a:xfrm>
            <a:off x="164717" y="1691846"/>
            <a:ext cx="487634" cy="2816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755913">
              <a:defRPr/>
            </a:pPr>
            <a:r>
              <a:rPr lang="en-US" sz="1323" b="1" dirty="0">
                <a:solidFill>
                  <a:srgbClr val="FFFFFF"/>
                </a:solidFill>
                <a:latin typeface="Lora" panose="02000503000000020004" pitchFamily="2" charset="77"/>
              </a:rPr>
              <a:t>Reg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B9C86C3-533E-444D-8217-D8B7FC5FAF0F}"/>
              </a:ext>
            </a:extLst>
          </p:cNvPr>
          <p:cNvSpPr txBox="1"/>
          <p:nvPr/>
        </p:nvSpPr>
        <p:spPr>
          <a:xfrm>
            <a:off x="189665" y="2653019"/>
            <a:ext cx="474810" cy="2816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755913">
              <a:defRPr/>
            </a:pPr>
            <a:r>
              <a:rPr lang="en-US" sz="1323" b="1" dirty="0">
                <a:solidFill>
                  <a:srgbClr val="FFFFFF"/>
                </a:solidFill>
                <a:latin typeface="Lora" panose="02000503000000020004" pitchFamily="2" charset="77"/>
              </a:rPr>
              <a:t>Nat</a:t>
            </a:r>
          </a:p>
        </p:txBody>
      </p:sp>
      <p:sp>
        <p:nvSpPr>
          <p:cNvPr id="54" name="Shape 2958">
            <a:extLst>
              <a:ext uri="{FF2B5EF4-FFF2-40B4-BE49-F238E27FC236}">
                <a16:creationId xmlns:a16="http://schemas.microsoft.com/office/drawing/2014/main" id="{08999782-1C26-4AE9-8534-B43387779A1A}"/>
              </a:ext>
            </a:extLst>
          </p:cNvPr>
          <p:cNvSpPr/>
          <p:nvPr/>
        </p:nvSpPr>
        <p:spPr>
          <a:xfrm flipV="1">
            <a:off x="846407" y="2222178"/>
            <a:ext cx="0" cy="116930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BBC02459-3516-478B-AA91-745200EC0A03}"/>
              </a:ext>
            </a:extLst>
          </p:cNvPr>
          <p:cNvSpPr txBox="1">
            <a:spLocks/>
          </p:cNvSpPr>
          <p:nvPr/>
        </p:nvSpPr>
        <p:spPr>
          <a:xfrm>
            <a:off x="626015" y="1509903"/>
            <a:ext cx="1088984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Adoption by LBS COP 5 &amp; M&amp;E programme</a:t>
            </a:r>
          </a:p>
        </p:txBody>
      </p:sp>
      <p:sp>
        <p:nvSpPr>
          <p:cNvPr id="69" name="Shape 2961">
            <a:extLst>
              <a:ext uri="{FF2B5EF4-FFF2-40B4-BE49-F238E27FC236}">
                <a16:creationId xmlns:a16="http://schemas.microsoft.com/office/drawing/2014/main" id="{E6AF27BF-DAA7-4285-9644-8609D158801D}"/>
              </a:ext>
            </a:extLst>
          </p:cNvPr>
          <p:cNvSpPr/>
          <p:nvPr/>
        </p:nvSpPr>
        <p:spPr>
          <a:xfrm flipV="1">
            <a:off x="2694534" y="2120983"/>
            <a:ext cx="883149" cy="129558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2" name="Shape 2970">
            <a:extLst>
              <a:ext uri="{FF2B5EF4-FFF2-40B4-BE49-F238E27FC236}">
                <a16:creationId xmlns:a16="http://schemas.microsoft.com/office/drawing/2014/main" id="{20DB35B9-824A-4DB7-9CEF-FE4293C435C0}"/>
              </a:ext>
            </a:extLst>
          </p:cNvPr>
          <p:cNvSpPr/>
          <p:nvPr/>
        </p:nvSpPr>
        <p:spPr>
          <a:xfrm flipH="1" flipV="1">
            <a:off x="1209477" y="3073817"/>
            <a:ext cx="392720" cy="342755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3" name="Shape 2973">
            <a:extLst>
              <a:ext uri="{FF2B5EF4-FFF2-40B4-BE49-F238E27FC236}">
                <a16:creationId xmlns:a16="http://schemas.microsoft.com/office/drawing/2014/main" id="{5406F935-88C3-4D93-826A-0932F6FFCBCB}"/>
              </a:ext>
            </a:extLst>
          </p:cNvPr>
          <p:cNvSpPr/>
          <p:nvPr/>
        </p:nvSpPr>
        <p:spPr>
          <a:xfrm flipH="1" flipV="1">
            <a:off x="2352766" y="3003749"/>
            <a:ext cx="230585" cy="46777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AFFAD6F0-C822-44D1-B263-301FD914C48C}"/>
              </a:ext>
            </a:extLst>
          </p:cNvPr>
          <p:cNvSpPr txBox="1">
            <a:spLocks/>
          </p:cNvSpPr>
          <p:nvPr/>
        </p:nvSpPr>
        <p:spPr>
          <a:xfrm>
            <a:off x="3322066" y="2541642"/>
            <a:ext cx="1002021" cy="559019"/>
          </a:xfrm>
          <a:prstGeom prst="rect">
            <a:avLst/>
          </a:prstGeom>
        </p:spPr>
        <p:txBody>
          <a:bodyPr vert="horz" wrap="square" lIns="37802" tIns="18901" rIns="37802" bIns="18901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651">
              <a:lnSpc>
                <a:spcPts val="1447"/>
              </a:lnSpc>
              <a:defRPr/>
            </a:pPr>
            <a:r>
              <a:rPr lang="en-US" sz="992" b="1" dirty="0">
                <a:solidFill>
                  <a:srgbClr val="42424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Functional Intersectoral Committees</a:t>
            </a:r>
          </a:p>
        </p:txBody>
      </p:sp>
      <p:sp>
        <p:nvSpPr>
          <p:cNvPr id="85" name="Shape 2973">
            <a:extLst>
              <a:ext uri="{FF2B5EF4-FFF2-40B4-BE49-F238E27FC236}">
                <a16:creationId xmlns:a16="http://schemas.microsoft.com/office/drawing/2014/main" id="{B462916B-ED57-4A90-8EFE-8953E02B1815}"/>
              </a:ext>
            </a:extLst>
          </p:cNvPr>
          <p:cNvSpPr/>
          <p:nvPr/>
        </p:nvSpPr>
        <p:spPr>
          <a:xfrm flipV="1">
            <a:off x="2760180" y="3130830"/>
            <a:ext cx="579114" cy="37390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6" name="Shape 2973">
            <a:extLst>
              <a:ext uri="{FF2B5EF4-FFF2-40B4-BE49-F238E27FC236}">
                <a16:creationId xmlns:a16="http://schemas.microsoft.com/office/drawing/2014/main" id="{FCEB5ADB-BC69-4F55-A344-62095C268905}"/>
              </a:ext>
            </a:extLst>
          </p:cNvPr>
          <p:cNvSpPr/>
          <p:nvPr/>
        </p:nvSpPr>
        <p:spPr>
          <a:xfrm flipV="1">
            <a:off x="3592534" y="3147650"/>
            <a:ext cx="18200" cy="33198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7" name="Shape 2973">
            <a:extLst>
              <a:ext uri="{FF2B5EF4-FFF2-40B4-BE49-F238E27FC236}">
                <a16:creationId xmlns:a16="http://schemas.microsoft.com/office/drawing/2014/main" id="{C9190514-172F-4E32-A5BD-D3F0A62793C6}"/>
              </a:ext>
            </a:extLst>
          </p:cNvPr>
          <p:cNvSpPr/>
          <p:nvPr/>
        </p:nvSpPr>
        <p:spPr>
          <a:xfrm flipH="1" flipV="1">
            <a:off x="5061673" y="3196116"/>
            <a:ext cx="363730" cy="303298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8" name="Shape 2973">
            <a:extLst>
              <a:ext uri="{FF2B5EF4-FFF2-40B4-BE49-F238E27FC236}">
                <a16:creationId xmlns:a16="http://schemas.microsoft.com/office/drawing/2014/main" id="{29F12EDF-BEDD-461C-9717-914F19A35D34}"/>
              </a:ext>
            </a:extLst>
          </p:cNvPr>
          <p:cNvSpPr/>
          <p:nvPr/>
        </p:nvSpPr>
        <p:spPr>
          <a:xfrm flipV="1">
            <a:off x="4540607" y="3203770"/>
            <a:ext cx="474994" cy="34781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sp>
        <p:nvSpPr>
          <p:cNvPr id="89" name="Shape 2979">
            <a:extLst>
              <a:ext uri="{FF2B5EF4-FFF2-40B4-BE49-F238E27FC236}">
                <a16:creationId xmlns:a16="http://schemas.microsoft.com/office/drawing/2014/main" id="{FAFEFD47-589D-4CA0-9D80-32A9F6F12448}"/>
              </a:ext>
            </a:extLst>
          </p:cNvPr>
          <p:cNvSpPr/>
          <p:nvPr/>
        </p:nvSpPr>
        <p:spPr>
          <a:xfrm flipV="1">
            <a:off x="6456780" y="3113275"/>
            <a:ext cx="416061" cy="35825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9533" tIns="29533" rIns="29533" bIns="29533" numCol="1" anchor="ctr">
            <a:noAutofit/>
          </a:bodyPr>
          <a:lstStyle/>
          <a:p>
            <a:pPr defTabSz="755913">
              <a:defRPr/>
            </a:pPr>
            <a:endParaRPr sz="2093" dirty="0">
              <a:solidFill>
                <a:srgbClr val="424242"/>
              </a:solidFill>
              <a:latin typeface="Lato Light" panose="020F0502020204030203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E8A5004-F919-4400-8F6A-AF08B0B43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17" y="5060510"/>
            <a:ext cx="948971" cy="438626"/>
          </a:xfrm>
          <a:prstGeom prst="rect">
            <a:avLst/>
          </a:prstGeom>
        </p:spPr>
      </p:pic>
      <p:pic>
        <p:nvPicPr>
          <p:cNvPr id="91" name="Imagen 22">
            <a:extLst>
              <a:ext uri="{FF2B5EF4-FFF2-40B4-BE49-F238E27FC236}">
                <a16:creationId xmlns:a16="http://schemas.microsoft.com/office/drawing/2014/main" id="{27FC8552-A213-4379-B77E-EE84A5868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666" y="5060510"/>
            <a:ext cx="769202" cy="356779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BD5CCE6C-DA96-4B45-ABB2-F27A00E5A5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158" y="5138558"/>
            <a:ext cx="948971" cy="2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9C9FC7-3F46-43E3-9632-73C446C4124B}"/>
              </a:ext>
            </a:extLst>
          </p:cNvPr>
          <p:cNvSpPr txBox="1"/>
          <p:nvPr/>
        </p:nvSpPr>
        <p:spPr>
          <a:xfrm>
            <a:off x="51957" y="2700706"/>
            <a:ext cx="314608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United Nations Environment Programme Caribbean Environment Programme</a:t>
            </a: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and Cartagena Convention Secretariat</a:t>
            </a: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029" sz="12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14-20 Port Royal Street</a:t>
            </a: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Kingston, Jamaica, W.I.</a:t>
            </a: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029" sz="12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https://www.unep.org/cep/</a:t>
            </a:r>
            <a:endParaRPr lang="en-029" sz="12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029" sz="12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029" sz="1200" b="1" dirty="0">
                <a:solidFill>
                  <a:schemeClr val="accent4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unep-cartagenaconvention@un.org</a:t>
            </a:r>
            <a:endParaRPr lang="en-029" sz="12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029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35C93A4-A9AF-4EAC-ADC7-D7843EDAADBC}"/>
              </a:ext>
            </a:extLst>
          </p:cNvPr>
          <p:cNvSpPr txBox="1">
            <a:spLocks/>
          </p:cNvSpPr>
          <p:nvPr/>
        </p:nvSpPr>
        <p:spPr>
          <a:xfrm>
            <a:off x="2691109" y="118742"/>
            <a:ext cx="5924104" cy="880659"/>
          </a:xfrm>
          <a:prstGeom prst="rect">
            <a:avLst/>
          </a:prstGeom>
        </p:spPr>
        <p:txBody>
          <a:bodyPr vert="horz" wrap="square" lIns="50403" tIns="25202" rIns="50403" bIns="25202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spc="-9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it-IT" sz="2976" dirty="0">
                <a:solidFill>
                  <a:prstClr val="black"/>
                </a:solidFill>
                <a:latin typeface="Century Gothic" panose="020B0502020202020204" pitchFamily="34" charset="0"/>
                <a:ea typeface="Roboto" pitchFamily="2" charset="0"/>
              </a:rPr>
              <a:t>THANK YOU / GRACIAS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A84B8-95DD-4C92-85FE-C536FF00B515}"/>
              </a:ext>
            </a:extLst>
          </p:cNvPr>
          <p:cNvCxnSpPr/>
          <p:nvPr/>
        </p:nvCxnSpPr>
        <p:spPr>
          <a:xfrm>
            <a:off x="2487247" y="4610905"/>
            <a:ext cx="0" cy="4166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05AEF2-56F7-4EAF-8957-952082E2F7D0}"/>
              </a:ext>
            </a:extLst>
          </p:cNvPr>
          <p:cNvCxnSpPr/>
          <p:nvPr/>
        </p:nvCxnSpPr>
        <p:spPr>
          <a:xfrm>
            <a:off x="4032250" y="4588796"/>
            <a:ext cx="0" cy="4166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12E2DD7-CCF4-49E8-8AD1-B01CBAD6011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6" y="4953633"/>
            <a:ext cx="256849" cy="2348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61AE7B-FF9B-4C5F-A2AD-F14D573E2FD7}"/>
              </a:ext>
            </a:extLst>
          </p:cNvPr>
          <p:cNvCxnSpPr/>
          <p:nvPr/>
        </p:nvCxnSpPr>
        <p:spPr>
          <a:xfrm>
            <a:off x="5796359" y="4554435"/>
            <a:ext cx="0" cy="4166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515E97A7-BEF9-461D-8878-E4541E28B440}"/>
              </a:ext>
            </a:extLst>
          </p:cNvPr>
          <p:cNvGrpSpPr/>
          <p:nvPr/>
        </p:nvGrpSpPr>
        <p:grpSpPr>
          <a:xfrm>
            <a:off x="-46710" y="4842063"/>
            <a:ext cx="4153800" cy="791997"/>
            <a:chOff x="51862" y="4394793"/>
            <a:chExt cx="4265326" cy="11579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BC377F-61C2-483B-A906-15A133F94E76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78" y="4506295"/>
              <a:ext cx="224229" cy="3793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1F88C-549A-4B6D-97F3-C335455347BB}"/>
                </a:ext>
              </a:extLst>
            </p:cNvPr>
            <p:cNvSpPr txBox="1"/>
            <p:nvPr/>
          </p:nvSpPr>
          <p:spPr>
            <a:xfrm>
              <a:off x="51862" y="4927239"/>
              <a:ext cx="2447629" cy="39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029" sz="115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  UNEPCartagenaConvention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B9EC07-CEA9-4087-A395-841A71BBB060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296" y="4634295"/>
              <a:ext cx="275940" cy="2491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673DDF-EFAD-45D7-B1DE-063B1EE43F0F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203" y="4640520"/>
              <a:ext cx="249930" cy="2366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EFE875-6713-4436-A276-F64FCC9C75CB}"/>
                </a:ext>
              </a:extLst>
            </p:cNvPr>
            <p:cNvSpPr txBox="1"/>
            <p:nvPr/>
          </p:nvSpPr>
          <p:spPr>
            <a:xfrm>
              <a:off x="1865326" y="4394793"/>
              <a:ext cx="997863" cy="44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029" sz="115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  UNEP_CEP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72B2E-B84A-4FE8-B5AF-DD4D6DC0B75F}"/>
                </a:ext>
              </a:extLst>
            </p:cNvPr>
            <p:cNvSpPr txBox="1"/>
            <p:nvPr/>
          </p:nvSpPr>
          <p:spPr>
            <a:xfrm>
              <a:off x="99826" y="5282245"/>
              <a:ext cx="4217362" cy="27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029" sz="115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LinkedIn: UNEP-Caribbean Environment Programme</a:t>
              </a:r>
            </a:p>
          </p:txBody>
        </p:sp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70992631-1603-4F92-B2C8-9C1290D500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854" y="1543889"/>
            <a:ext cx="985608" cy="9479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381" y="1874151"/>
            <a:ext cx="2195106" cy="51457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96908BC-1ECF-4B71-9C23-DCE41DE43229}"/>
              </a:ext>
            </a:extLst>
          </p:cNvPr>
          <p:cNvGrpSpPr/>
          <p:nvPr/>
        </p:nvGrpSpPr>
        <p:grpSpPr>
          <a:xfrm>
            <a:off x="6864360" y="2591612"/>
            <a:ext cx="3131746" cy="2696633"/>
            <a:chOff x="4224706" y="2089542"/>
            <a:chExt cx="5632725" cy="190030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88B799E-EC92-4A22-B408-9C092C4EBBB3}"/>
                </a:ext>
              </a:extLst>
            </p:cNvPr>
            <p:cNvGrpSpPr/>
            <p:nvPr/>
          </p:nvGrpSpPr>
          <p:grpSpPr>
            <a:xfrm>
              <a:off x="4224706" y="2089542"/>
              <a:ext cx="5632725" cy="1900303"/>
              <a:chOff x="4247380" y="2054766"/>
              <a:chExt cx="5632725" cy="1900303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4686874" y="2054766"/>
                <a:ext cx="5040313" cy="45546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504017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s-ES" sz="1200" b="1" dirty="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Centro de Investigación y Manejo ambiental del Transporte</a:t>
                </a:r>
              </a:p>
              <a:p>
                <a:pPr algn="ctr" defTabSz="504017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s-ES" sz="1200" b="1" dirty="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 (RAC Cimab)</a:t>
                </a: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72319195-4C6E-4255-9443-F038EEF20B34}"/>
                  </a:ext>
                </a:extLst>
              </p:cNvPr>
              <p:cNvGrpSpPr/>
              <p:nvPr/>
            </p:nvGrpSpPr>
            <p:grpSpPr>
              <a:xfrm>
                <a:off x="4247380" y="2642713"/>
                <a:ext cx="5632725" cy="1312356"/>
                <a:chOff x="4247380" y="2642713"/>
                <a:chExt cx="5632725" cy="1312356"/>
              </a:xfrm>
            </p:grpSpPr>
            <p:sp>
              <p:nvSpPr>
                <p:cNvPr id="26" name="Rectángulo 25"/>
                <p:cNvSpPr/>
                <p:nvPr/>
              </p:nvSpPr>
              <p:spPr>
                <a:xfrm>
                  <a:off x="4247380" y="2642713"/>
                  <a:ext cx="5632725" cy="426266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50403" tIns="25202" rIns="50403" bIns="25202">
                  <a:spAutoFit/>
                </a:bodyPr>
                <a:lstStyle/>
                <a:p>
                  <a:pPr algn="ctr" defTabSz="504017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Carretera del Cristo No. 3 esquina a </a:t>
                  </a:r>
                  <a:r>
                    <a:rPr lang="es-ES" sz="1200" b="1" dirty="0" err="1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Tiscornia</a:t>
                  </a:r>
                  <a:r>
                    <a:rPr lang="es-ES" sz="12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. Casablanca.</a:t>
                  </a:r>
                </a:p>
                <a:p>
                  <a:pPr algn="ctr" defTabSz="504017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Habana, Cuba</a:t>
                  </a:r>
                  <a:r>
                    <a:rPr lang="es-ES" sz="1200" b="1" dirty="0">
                      <a:solidFill>
                        <a:srgbClr val="70AD47">
                          <a:lumMod val="75000"/>
                        </a:srgbClr>
                      </a:solidFill>
                      <a:latin typeface="Century Gothic" panose="020B0502020202020204" pitchFamily="34" charset="0"/>
                    </a:rPr>
                    <a:t>.</a:t>
                  </a:r>
                </a:p>
              </p:txBody>
            </p:sp>
            <p:pic>
              <p:nvPicPr>
                <p:cNvPr id="28" name="Imagen 27"/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8542" y="3701766"/>
                  <a:ext cx="637039" cy="238596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pic>
            <p:sp>
              <p:nvSpPr>
                <p:cNvPr id="29" name="CuadroTexto 28"/>
                <p:cNvSpPr txBox="1"/>
                <p:nvPr/>
              </p:nvSpPr>
              <p:spPr>
                <a:xfrm>
                  <a:off x="5345580" y="3694388"/>
                  <a:ext cx="1861452" cy="178933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defTabSz="504017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s-ES" sz="105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/>
                    </a:rPr>
                    <a:t>EmpresaCimab</a:t>
                  </a:r>
                  <a:endParaRPr lang="es-ES" sz="105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endParaRPr>
                </a:p>
              </p:txBody>
            </p:sp>
            <p:pic>
              <p:nvPicPr>
                <p:cNvPr id="30" name="Imagen 29"/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88" y="3706392"/>
                  <a:ext cx="492560" cy="248677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pic>
            <p:sp>
              <p:nvSpPr>
                <p:cNvPr id="31" name="CuadroTexto 30"/>
                <p:cNvSpPr txBox="1"/>
                <p:nvPr/>
              </p:nvSpPr>
              <p:spPr>
                <a:xfrm>
                  <a:off x="8066666" y="3731598"/>
                  <a:ext cx="1813439" cy="178933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defTabSz="504017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s-ES" sz="105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/>
                    </a:rPr>
                    <a:t>EmpresaCimab</a:t>
                  </a:r>
                  <a:endParaRPr lang="es-ES" sz="105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7" name="Rectángulo 26"/>
            <p:cNvSpPr/>
            <p:nvPr/>
          </p:nvSpPr>
          <p:spPr>
            <a:xfrm>
              <a:off x="5042303" y="3168935"/>
              <a:ext cx="4284109" cy="2961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50403" tIns="25202" rIns="50403" bIns="25202">
              <a:spAutoFit/>
            </a:bodyPr>
            <a:lstStyle/>
            <a:p>
              <a:pPr algn="ctr"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s-ES" sz="1200" b="1" dirty="0">
                  <a:ln w="0"/>
                  <a:solidFill>
                    <a:schemeClr val="accent4"/>
                  </a:solidFill>
                  <a:latin typeface="Calibri" panose="020F0502020204030204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https://www.cimab.transnet.cu</a:t>
              </a:r>
              <a:endParaRPr lang="es-ES" sz="1200" b="1" dirty="0">
                <a:ln w="0"/>
                <a:solidFill>
                  <a:schemeClr val="accent4"/>
                </a:solidFill>
                <a:latin typeface="Calibri" panose="020F0502020204030204"/>
              </a:endParaRPr>
            </a:p>
            <a:p>
              <a:pPr algn="ctr"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s-ES" sz="1200" b="1" dirty="0">
                  <a:ln w="0"/>
                  <a:solidFill>
                    <a:schemeClr val="accent4"/>
                  </a:solidFill>
                  <a:latin typeface="Calibri" panose="020F0502020204030204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dirección@cimab.transnet.cu</a:t>
              </a:r>
              <a:r>
                <a:rPr lang="es-ES" sz="1200" b="1" dirty="0">
                  <a:ln w="0"/>
                  <a:solidFill>
                    <a:schemeClr val="accent4"/>
                  </a:solidFill>
                  <a:latin typeface="Calibri" panose="020F0502020204030204"/>
                </a:rPr>
                <a:t> </a:t>
              </a:r>
            </a:p>
          </p:txBody>
        </p:sp>
      </p:grpSp>
      <p:pic>
        <p:nvPicPr>
          <p:cNvPr id="33" name="Picture 18">
            <a:extLst>
              <a:ext uri="{FF2B5EF4-FFF2-40B4-BE49-F238E27FC236}">
                <a16:creationId xmlns:a16="http://schemas.microsoft.com/office/drawing/2014/main" id="{CFEEBCDF-72CD-4782-8828-5095DC0EDAE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72" y="1466032"/>
            <a:ext cx="1086227" cy="1084636"/>
          </a:xfrm>
          <a:prstGeom prst="rect">
            <a:avLst/>
          </a:prstGeom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2446130B-494C-408E-9EF8-259B2F1CE71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55" y="1173891"/>
            <a:ext cx="3360246" cy="20779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788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9120" y="1751530"/>
            <a:ext cx="9778936" cy="3876600"/>
          </a:xfrm>
          <a:custGeom>
            <a:avLst/>
            <a:gdLst/>
            <a:ahLst/>
            <a:cxnLst/>
            <a:rect l="l" t="t" r="r" b="b"/>
            <a:pathLst>
              <a:path w="18288000" h="7997190">
                <a:moveTo>
                  <a:pt x="0" y="0"/>
                </a:moveTo>
                <a:lnTo>
                  <a:pt x="18287999" y="0"/>
                </a:lnTo>
                <a:lnTo>
                  <a:pt x="18287999" y="7996972"/>
                </a:lnTo>
                <a:lnTo>
                  <a:pt x="0" y="7996972"/>
                </a:lnTo>
                <a:lnTo>
                  <a:pt x="0" y="0"/>
                </a:lnTo>
                <a:close/>
              </a:path>
            </a:pathLst>
          </a:custGeom>
          <a:solidFill>
            <a:srgbClr val="043C57">
              <a:alpha val="89799"/>
            </a:srgbClr>
          </a:solid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3900" y="2837260"/>
            <a:ext cx="9219572" cy="0"/>
          </a:xfrm>
          <a:custGeom>
            <a:avLst/>
            <a:gdLst/>
            <a:ahLst/>
            <a:cxnLst/>
            <a:rect l="l" t="t" r="r" b="b"/>
            <a:pathLst>
              <a:path w="16725900">
                <a:moveTo>
                  <a:pt x="0" y="0"/>
                </a:moveTo>
                <a:lnTo>
                  <a:pt x="16725899" y="0"/>
                </a:lnTo>
              </a:path>
            </a:pathLst>
          </a:custGeom>
          <a:ln w="76199">
            <a:solidFill>
              <a:srgbClr val="86E9E8"/>
            </a:solidFill>
          </a:ln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397" y="2126888"/>
            <a:ext cx="1421723" cy="14210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8647" y="2126888"/>
            <a:ext cx="1421723" cy="14210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08401" y="2150597"/>
            <a:ext cx="1421723" cy="14210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7212" y="2150597"/>
            <a:ext cx="1421723" cy="142108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2601" y="2126888"/>
            <a:ext cx="1421723" cy="142108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3938" y="2400306"/>
            <a:ext cx="829551" cy="82955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74385" y="2506735"/>
            <a:ext cx="740295" cy="70879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98669" y="2388397"/>
            <a:ext cx="897805" cy="89780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53935" y="2372477"/>
            <a:ext cx="929307" cy="92930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8362" y="2056283"/>
            <a:ext cx="1272451" cy="1461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900" y="3685617"/>
            <a:ext cx="1702147" cy="15162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lang="es-MX" sz="1185" b="1" spc="105" dirty="0">
                <a:solidFill>
                  <a:srgbClr val="FFC000"/>
                </a:solidFill>
                <a:latin typeface="Arial"/>
                <a:cs typeface="Arial"/>
              </a:rPr>
              <a:t>IMPULSORES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651" marR="2800" indent="-35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937" b="1" spc="138" dirty="0">
                <a:solidFill>
                  <a:srgbClr val="FFFFFF"/>
                </a:solidFill>
                <a:latin typeface="Arial"/>
                <a:cs typeface="Arial"/>
              </a:rPr>
              <a:t>Crecimiento de la población, urbanización, patrones de desarrollo humano, desarrollo económico, cambio climático</a:t>
            </a:r>
            <a:endParaRPr sz="937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0472" y="3685617"/>
            <a:ext cx="1898463" cy="18454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lang="es-MX" sz="1185" b="1" spc="97" dirty="0">
                <a:solidFill>
                  <a:srgbClr val="FFC000"/>
                </a:solidFill>
                <a:latin typeface="Arial"/>
                <a:cs typeface="Arial"/>
              </a:rPr>
              <a:t>RESPUESTAS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7001" marR="280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827" b="1" spc="132" dirty="0">
                <a:solidFill>
                  <a:srgbClr val="FFFFFF"/>
                </a:solidFill>
                <a:cs typeface="Arial" panose="020B0604020202020204" pitchFamily="34" charset="0"/>
              </a:rPr>
              <a:t>Acuerdos, políticas y regulaciones ambientales globales y regionales, impuestos, prohibiciones, programas nacionales y regionales, preservación y restauración de ecosistemas, educación e investigación, participación del sector privado</a:t>
            </a:r>
            <a:r>
              <a:rPr lang="es-MX" sz="827" b="1" spc="132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sz="827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6055" y="3685617"/>
            <a:ext cx="1564247" cy="19512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sz="1185" b="1" spc="107" dirty="0">
                <a:solidFill>
                  <a:srgbClr val="FFC000"/>
                </a:solidFill>
                <a:latin typeface="Arial"/>
                <a:cs typeface="Arial"/>
              </a:rPr>
              <a:t>IMPACT</a:t>
            </a:r>
            <a:r>
              <a:rPr lang="es-MX" sz="1185" b="1" spc="107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185" b="1" spc="107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7001" marR="280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882" b="1" spc="93" dirty="0">
                <a:solidFill>
                  <a:srgbClr val="FFFFFF"/>
                </a:solidFill>
                <a:cs typeface="Arial" panose="020B0604020202020204" pitchFamily="34" charset="0"/>
              </a:rPr>
              <a:t>Destrucción de hábitats marinos críticos, pérdida de biodiversidad, alteración de las actividades económicas (pesca, turismo), peligros para la salud humana, disminución de la resiliencia</a:t>
            </a:r>
            <a:r>
              <a:rPr lang="es-MX" sz="882" b="1" spc="93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sz="882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1114" y="3685617"/>
            <a:ext cx="1726307" cy="19512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sz="1185" b="1" spc="88" dirty="0">
                <a:solidFill>
                  <a:srgbClr val="FFC000"/>
                </a:solidFill>
                <a:latin typeface="Arial"/>
                <a:cs typeface="Arial"/>
              </a:rPr>
              <a:t>PRES</a:t>
            </a:r>
            <a:r>
              <a:rPr lang="es-MX" sz="1185" b="1" spc="88" dirty="0">
                <a:solidFill>
                  <a:srgbClr val="FFC000"/>
                </a:solidFill>
                <a:latin typeface="Arial"/>
                <a:cs typeface="Arial"/>
              </a:rPr>
              <a:t>IONES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7001" marR="2800" indent="-35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882" b="1" spc="130" dirty="0">
                <a:solidFill>
                  <a:srgbClr val="FFFFFF"/>
                </a:solidFill>
                <a:cs typeface="Arial" panose="020B0604020202020204" pitchFamily="34" charset="0"/>
              </a:rPr>
              <a:t>Aguas residuales no tratadas, residuos sólidos, escorrentías agrícolas, residuos industriales, deforestación, construcción costera, acidificación de los océanos, calentamiento global </a:t>
            </a:r>
            <a:endParaRPr sz="882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7767" y="3685617"/>
            <a:ext cx="1592248" cy="16965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lang="es-MX" sz="1185" b="1" spc="66" dirty="0">
                <a:solidFill>
                  <a:srgbClr val="FFC000"/>
                </a:solidFill>
                <a:latin typeface="Arial"/>
                <a:cs typeface="Arial"/>
              </a:rPr>
              <a:t>ESTADO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7001" marR="2800" indent="-35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937" b="1" spc="127" dirty="0">
                <a:solidFill>
                  <a:srgbClr val="FFFFFF"/>
                </a:solidFill>
                <a:latin typeface="Arial"/>
                <a:cs typeface="Arial"/>
              </a:rPr>
              <a:t>Indicadores: nutrientes, eutrofización, hipoxia, sedimentación, contaminación bacteriana, acidificación</a:t>
            </a:r>
            <a:endParaRPr sz="937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11036" y="977007"/>
            <a:ext cx="6757668" cy="1574452"/>
          </a:xfrm>
          <a:prstGeom prst="rect">
            <a:avLst/>
          </a:prstGeom>
        </p:spPr>
        <p:txBody>
          <a:bodyPr vert="horz" wrap="square" lIns="0" tIns="6650" rIns="0" bIns="0" rtlCol="0">
            <a:spAutoFit/>
          </a:bodyPr>
          <a:lstStyle/>
          <a:p>
            <a:pPr marL="7001" algn="ctr" defTabSz="504042">
              <a:spcBef>
                <a:spcPts val="52"/>
              </a:spcBef>
              <a:defRPr/>
            </a:pPr>
            <a:endParaRPr lang="es-MX" sz="2646" b="1" spc="36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001" algn="ctr" defTabSz="504042">
              <a:spcBef>
                <a:spcPts val="52"/>
              </a:spcBef>
              <a:defRPr/>
            </a:pPr>
            <a:endParaRPr lang="es-MX" sz="2646" b="1" spc="36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001" algn="ctr" defTabSz="504042">
              <a:spcBef>
                <a:spcPts val="52"/>
              </a:spcBef>
              <a:defRPr/>
            </a:pPr>
            <a:r>
              <a:rPr lang="es-MX" sz="2000" b="1" spc="36" dirty="0">
                <a:solidFill>
                  <a:srgbClr val="FF0000"/>
                </a:solidFill>
                <a:latin typeface="Verdana"/>
                <a:cs typeface="Verdana"/>
              </a:rPr>
              <a:t>Marco </a:t>
            </a:r>
            <a:r>
              <a:rPr sz="2000" b="1" spc="36" dirty="0">
                <a:solidFill>
                  <a:srgbClr val="FF0000"/>
                </a:solidFill>
                <a:latin typeface="Verdana"/>
                <a:cs typeface="Verdana"/>
              </a:rPr>
              <a:t>DPSIR</a:t>
            </a:r>
            <a:endParaRPr lang="es-ES" sz="2000" b="1" spc="36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001" defTabSz="504042">
              <a:spcBef>
                <a:spcPts val="52"/>
              </a:spcBef>
              <a:defRPr/>
            </a:pPr>
            <a:endParaRPr sz="2646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106047" y="1194159"/>
            <a:ext cx="6335942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4042"/>
            <a:r>
              <a:rPr lang="es-ES" sz="1544" dirty="0">
                <a:solidFill>
                  <a:schemeClr val="tx1"/>
                </a:solidFill>
                <a:latin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http://gefcrew.org/carrcu/18IGM/4LBSCOP/Info-Docs/IG.41_INF.3-es.pdf</a:t>
            </a:r>
            <a:endParaRPr lang="es-ES" sz="1544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9988" y="572625"/>
            <a:ext cx="9341742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1" algn="ctr" defTabSz="504042">
              <a:spcBef>
                <a:spcPts val="52"/>
              </a:spcBef>
              <a:defRPr/>
            </a:pPr>
            <a:r>
              <a:rPr lang="es-ES" sz="1764" b="1" spc="226" dirty="0">
                <a:solidFill>
                  <a:srgbClr val="043C57"/>
                </a:solidFill>
                <a:cs typeface="Arial" panose="020B0604020202020204" pitchFamily="34" charset="0"/>
              </a:rPr>
              <a:t>Informe sobre el Estado del Área del Convenio sobre Contaminación Marina (2020), INFORME SOCAR</a:t>
            </a:r>
            <a:endParaRPr lang="es-ES" sz="1764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object 17"/>
          <p:cNvSpPr/>
          <p:nvPr/>
        </p:nvSpPr>
        <p:spPr>
          <a:xfrm>
            <a:off x="2548034" y="2056283"/>
            <a:ext cx="1272451" cy="1461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1"/>
          <p:cNvSpPr txBox="1"/>
          <p:nvPr/>
        </p:nvSpPr>
        <p:spPr>
          <a:xfrm>
            <a:off x="2400786" y="3685617"/>
            <a:ext cx="1726307" cy="19512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8050" rIns="0" bIns="0" rtlCol="0">
            <a:spAutoFit/>
          </a:bodyPr>
          <a:lstStyle/>
          <a:p>
            <a:pPr algn="ctr" defTabSz="504042">
              <a:spcBef>
                <a:spcPts val="63"/>
              </a:spcBef>
              <a:defRPr/>
            </a:pPr>
            <a:r>
              <a:rPr sz="1185" b="1" spc="88" dirty="0">
                <a:solidFill>
                  <a:srgbClr val="FFC000"/>
                </a:solidFill>
                <a:latin typeface="Arial"/>
                <a:cs typeface="Arial"/>
              </a:rPr>
              <a:t>PRES</a:t>
            </a:r>
            <a:r>
              <a:rPr lang="es-MX" sz="1185" b="1" spc="88" dirty="0">
                <a:solidFill>
                  <a:srgbClr val="FFC000"/>
                </a:solidFill>
                <a:latin typeface="Arial"/>
                <a:cs typeface="Arial"/>
              </a:rPr>
              <a:t>IONES</a:t>
            </a:r>
            <a:endParaRPr sz="1185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7001" marR="2800" indent="-350" algn="ctr" defTabSz="504042">
              <a:lnSpc>
                <a:spcPct val="125000"/>
              </a:lnSpc>
              <a:spcBef>
                <a:spcPts val="496"/>
              </a:spcBef>
              <a:defRPr/>
            </a:pPr>
            <a:r>
              <a:rPr lang="es-ES" sz="882" b="1" spc="130" dirty="0">
                <a:solidFill>
                  <a:srgbClr val="FFFFFF"/>
                </a:solidFill>
                <a:cs typeface="Arial" panose="020B0604020202020204" pitchFamily="34" charset="0"/>
              </a:rPr>
              <a:t>Aguas residuales no tratadas, residuos sólidos, escorrentías agrícolas, residuos industriales, deforestación, construcción costera, acidificación de los océanos, calentamiento global </a:t>
            </a:r>
            <a:endParaRPr sz="882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2541093" y="2056283"/>
            <a:ext cx="1272451" cy="1461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D91BEA-F67A-40FF-8050-6C8F57D90164}"/>
              </a:ext>
            </a:extLst>
          </p:cNvPr>
          <p:cNvSpPr txBox="1"/>
          <p:nvPr/>
        </p:nvSpPr>
        <p:spPr>
          <a:xfrm>
            <a:off x="319029" y="30166"/>
            <a:ext cx="9201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48410" marR="607695" indent="-450215" algn="ctr">
              <a:spcAft>
                <a:spcPts val="0"/>
              </a:spcAft>
            </a:pPr>
            <a:r>
              <a:rPr lang="es-ES" sz="2800" b="1" i="1" spc="-10" dirty="0">
                <a:solidFill>
                  <a:srgbClr val="4471C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Antecedente / </a:t>
            </a:r>
            <a:r>
              <a:rPr lang="es-ES" sz="2800" b="1" i="1" spc="-10" dirty="0" err="1">
                <a:solidFill>
                  <a:srgbClr val="4471C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s-ES" sz="2800" b="1" i="1" spc="-10" dirty="0">
                <a:solidFill>
                  <a:srgbClr val="4471C4"/>
                </a:solidFill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RNPRSAP</a:t>
            </a:r>
          </a:p>
        </p:txBody>
      </p:sp>
    </p:spTree>
    <p:extLst>
      <p:ext uri="{BB962C8B-B14F-4D97-AF65-F5344CB8AC3E}">
        <p14:creationId xmlns:p14="http://schemas.microsoft.com/office/powerpoint/2010/main" val="205742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76" y="819051"/>
            <a:ext cx="5149131" cy="36155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92599" y="170979"/>
            <a:ext cx="3959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  <a:latin typeface="Eras Demi ITC" panose="020B0805030504020804" pitchFamily="34" charset="0"/>
              </a:rPr>
              <a:t>Sub regiones para SOCAR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49467"/>
              </p:ext>
            </p:extLst>
          </p:nvPr>
        </p:nvGraphicFramePr>
        <p:xfrm>
          <a:off x="5460686" y="819051"/>
          <a:ext cx="4320481" cy="38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Subregión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Nombre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Países / Territorios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Golfo de México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Estados Unidos de América, México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Caribe occidental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Belice, Guatemala, Honduras, Nicaragua, Costa Rica, Panamá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III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Sur  del Caribe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Colombia, Venezuela, Guyana, Guayana Francesa, Surinam, Aruba, Bonaire, Curazao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IV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Caribe oriental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Anguila, Antigua y Barbuda, Barbados, Islas Vírgenes Británicas, Dominica, Granada, Guadalupe, Martinica, Montserrat, Saba, San Eustaquio, San Martín, Santa Lucía, San Bartolomé, San Cristóbal y Nieves, San Vicente y las Granadinas, Islas Vírgenes de los Estados Unidos, Trinidad y Tobago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Noreste y Caribe Central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Bahamas, Islas Caimán, Cuba, República Dominicana, Haití, Jamaica, Puerto Rico, Islas Turcas y Caicos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59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51" y="2554558"/>
            <a:ext cx="4828954" cy="24482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4074" y="31130"/>
            <a:ext cx="178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Eras Demi ITC" panose="020B0805030504020804" pitchFamily="34" charset="0"/>
              </a:rPr>
              <a:t>PRESIONES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1800" y="965779"/>
            <a:ext cx="8856984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</a:t>
            </a:r>
            <a:r>
              <a:rPr lang="es-E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fuente </a:t>
            </a:r>
            <a:r>
              <a:rPr lang="es-ES" b="1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antropogénica</a:t>
            </a:r>
            <a:r>
              <a:rPr lang="es-E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 importante de nutrientes en las aguas costeras de la región.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subraya la necesidad de prestar mayor atención a las fuentes no puntuales de contaminación de nutrientes y a la protección de los recursos de agua subterránea.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998" y="2566780"/>
            <a:ext cx="4874984" cy="2462902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1367904" y="476972"/>
            <a:ext cx="7848872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64" b="1" i="1" spc="226" dirty="0">
                <a:solidFill>
                  <a:srgbClr val="043C57"/>
                </a:solidFill>
                <a:cs typeface="Arial" panose="020B0604020202020204" pitchFamily="34" charset="0"/>
              </a:rPr>
              <a:t>PRINCIPALES HALLASGOS EN CUANTO A NUTRIENTES:</a:t>
            </a:r>
            <a:endParaRPr lang="es-ES" sz="1764" b="1" i="1" spc="226" dirty="0">
              <a:solidFill>
                <a:srgbClr val="043C57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8151" y="5017077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i="1" dirty="0">
                <a:solidFill>
                  <a:schemeClr val="tx1"/>
                </a:solidFill>
              </a:rPr>
              <a:t>Fuente: SOCAR, 2020</a:t>
            </a:r>
            <a:endParaRPr lang="es-ES" sz="1100" i="1" dirty="0">
              <a:solidFill>
                <a:schemeClr val="tx1"/>
              </a:solidFill>
            </a:endParaRPr>
          </a:p>
        </p:txBody>
      </p:sp>
      <p:sp>
        <p:nvSpPr>
          <p:cNvPr id="9" name="object 17"/>
          <p:cNvSpPr/>
          <p:nvPr/>
        </p:nvSpPr>
        <p:spPr>
          <a:xfrm>
            <a:off x="791840" y="1363637"/>
            <a:ext cx="1312581" cy="131258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4042">
              <a:defRPr/>
            </a:pPr>
            <a:endParaRPr sz="992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5111" y="531019"/>
            <a:ext cx="943304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mayores cargas de aguas residuales domésticas y </a:t>
            </a:r>
            <a:r>
              <a:rPr lang="es-ES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nutrientes</a:t>
            </a:r>
            <a:r>
              <a:rPr lang="es-E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descargados ocurren en subregiones a lo largo de los márgenes continentales, particularmente en el norte del Golfo de México (subregión I) y el suroeste del Caribe (subregión III).</a:t>
            </a:r>
            <a:r>
              <a:rPr lang="es-ES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Estas subregiones están muy influenciadas por los ríos que drenan extensas cuencas hidrográficas en las que se concentran los centros urbanos y las actividades agrícolas e industriales.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320" y="2259211"/>
            <a:ext cx="4780267" cy="2664296"/>
          </a:xfrm>
          <a:prstGeom prst="rect">
            <a:avLst/>
          </a:prstGeom>
        </p:spPr>
      </p:pic>
      <p:pic>
        <p:nvPicPr>
          <p:cNvPr id="6" name="Picture 1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51" y="2259211"/>
            <a:ext cx="4664784" cy="2664296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104074" y="31130"/>
            <a:ext cx="178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Eras Demi ITC" panose="020B0805030504020804" pitchFamily="34" charset="0"/>
              </a:rPr>
              <a:t>PRESIONES</a:t>
            </a:r>
          </a:p>
        </p:txBody>
      </p:sp>
    </p:spTree>
    <p:extLst>
      <p:ext uri="{BB962C8B-B14F-4D97-AF65-F5344CB8AC3E}">
        <p14:creationId xmlns:p14="http://schemas.microsoft.com/office/powerpoint/2010/main" val="3540246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12" y="1146820"/>
            <a:ext cx="4577544" cy="3600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0042" y="4747220"/>
            <a:ext cx="9379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Carga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nitrógeno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disuelto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inorgánico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(DIN) (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Tg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)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desde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las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cuencas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tributarias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en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las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cinco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Eras Demi ITC" panose="020B0805030504020804" pitchFamily="34" charset="0"/>
              </a:rPr>
              <a:t>subregiones</a:t>
            </a:r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 </a:t>
            </a:r>
          </a:p>
          <a:p>
            <a:pPr algn="r"/>
            <a:r>
              <a:rPr lang="en-US" sz="1400" dirty="0">
                <a:solidFill>
                  <a:schemeClr val="accent2"/>
                </a:solidFill>
                <a:latin typeface="Eras Demi ITC" panose="020B0805030504020804" pitchFamily="34" charset="0"/>
              </a:rPr>
              <a:t>(red = highest; orange = high; green = medium; blue = lowest).</a:t>
            </a:r>
          </a:p>
          <a:p>
            <a:pPr algn="r"/>
            <a:r>
              <a:rPr lang="en-US" sz="1400" i="1" dirty="0">
                <a:solidFill>
                  <a:schemeClr val="accent2"/>
                </a:solidFill>
                <a:latin typeface="Eras Demi ITC" panose="020B0805030504020804" pitchFamily="34" charset="0"/>
              </a:rPr>
              <a:t>(Source: SOCAR, 2020)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58008" y="412081"/>
            <a:ext cx="786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Evaluación basada en modelos de cargas DIN y DIP desde cuencas hidrográficas hasta áreas costeras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22140"/>
              </p:ext>
            </p:extLst>
          </p:nvPr>
        </p:nvGraphicFramePr>
        <p:xfrm>
          <a:off x="215776" y="1230375"/>
          <a:ext cx="4680520" cy="2424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% DIN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DIP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% DIP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 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1,084,500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55,080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 II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178,800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16,120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 III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694,400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57,610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 IV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 V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60,400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9,340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2,018,100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138,150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4074" y="31130"/>
            <a:ext cx="178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Eras Demi ITC" panose="020B0805030504020804" pitchFamily="34" charset="0"/>
              </a:rPr>
              <a:t>PRESIONES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72" y="2368338"/>
            <a:ext cx="3960440" cy="32536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52" y="2368338"/>
            <a:ext cx="3600400" cy="326210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12332"/>
              </p:ext>
            </p:extLst>
          </p:nvPr>
        </p:nvGraphicFramePr>
        <p:xfrm>
          <a:off x="1007864" y="681627"/>
          <a:ext cx="7272808" cy="1583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Indicador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Continente</a:t>
                      </a:r>
                      <a:r>
                        <a:rPr lang="es-ES" sz="1100" baseline="0" dirty="0">
                          <a:effectLst/>
                        </a:rPr>
                        <a:t> (</a:t>
                      </a:r>
                      <a:r>
                        <a:rPr lang="es-ES" sz="1100" dirty="0">
                          <a:effectLst/>
                        </a:rPr>
                        <a:t>mgL</a:t>
                      </a:r>
                      <a:r>
                        <a:rPr lang="es-ES" sz="1100" baseline="30000" dirty="0">
                          <a:effectLst/>
                        </a:rPr>
                        <a:t>-1</a:t>
                      </a:r>
                      <a:r>
                        <a:rPr lang="es-ES" sz="1100" baseline="0" dirty="0">
                          <a:effectLst/>
                        </a:rPr>
                        <a:t>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Islas</a:t>
                      </a:r>
                      <a:r>
                        <a:rPr lang="es-ES" sz="1100" baseline="0" dirty="0">
                          <a:effectLst/>
                        </a:rPr>
                        <a:t> (</a:t>
                      </a:r>
                      <a:r>
                        <a:rPr lang="es-ES" sz="1100" dirty="0">
                          <a:effectLst/>
                        </a:rPr>
                        <a:t>mgL</a:t>
                      </a:r>
                      <a:r>
                        <a:rPr lang="es-ES" sz="1100" baseline="30000" dirty="0">
                          <a:effectLst/>
                        </a:rPr>
                        <a:t>-1</a:t>
                      </a:r>
                      <a:r>
                        <a:rPr lang="es-ES" sz="1100" baseline="0" dirty="0">
                          <a:effectLst/>
                        </a:rPr>
                        <a:t>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3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Bueno (verde)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&lt; 0.1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&lt;0.05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Regular (amarillo)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0.1 </a:t>
                      </a:r>
                      <a:r>
                        <a:rPr lang="es-ES" sz="1100" dirty="0" err="1">
                          <a:effectLst/>
                        </a:rPr>
                        <a:t>to</a:t>
                      </a:r>
                      <a:r>
                        <a:rPr lang="es-ES" sz="1100" dirty="0">
                          <a:effectLst/>
                        </a:rPr>
                        <a:t> 0.5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0.05 </a:t>
                      </a:r>
                      <a:r>
                        <a:rPr lang="es-ES" sz="1100" dirty="0" err="1">
                          <a:effectLst/>
                        </a:rPr>
                        <a:t>to</a:t>
                      </a:r>
                      <a:r>
                        <a:rPr lang="es-ES" sz="1100" dirty="0">
                          <a:effectLst/>
                        </a:rPr>
                        <a:t> 0.1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Pobre (rojo)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&gt;0.5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&gt;0.1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3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DIP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Bueno (verde)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&lt;0.01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&lt;0.005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Regular (amarillo)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0.01-0.05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0.005-0.01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Pobre (rojo)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&gt;0.05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&gt;0.01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799953" y="352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Rangos de evaluación y clasificaciones correspondientes para DIN y DIP en entornos marino continentales e insulares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2AC3A5-BE0A-4E56-BC5B-C842960FE56D}"/>
              </a:ext>
            </a:extLst>
          </p:cNvPr>
          <p:cNvSpPr/>
          <p:nvPr/>
        </p:nvSpPr>
        <p:spPr>
          <a:xfrm>
            <a:off x="104075" y="31130"/>
            <a:ext cx="133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  <a:latin typeface="Eras Demi ITC" panose="020B0805030504020804" pitchFamily="34" charset="0"/>
              </a:rPr>
              <a:t>ESTADO</a:t>
            </a:r>
          </a:p>
        </p:txBody>
      </p:sp>
    </p:spTree>
    <p:extLst>
      <p:ext uri="{BB962C8B-B14F-4D97-AF65-F5344CB8AC3E}">
        <p14:creationId xmlns:p14="http://schemas.microsoft.com/office/powerpoint/2010/main" val="2117224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7864" y="1014004"/>
            <a:ext cx="8208912" cy="105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1" algn="ctr" defTabSz="504042">
              <a:spcBef>
                <a:spcPts val="52"/>
              </a:spcBef>
              <a:defRPr/>
            </a:pPr>
            <a:r>
              <a:rPr lang="es-MX" sz="2094" b="1" spc="226" dirty="0">
                <a:solidFill>
                  <a:srgbClr val="043C57"/>
                </a:solidFill>
                <a:latin typeface="Verdana"/>
                <a:cs typeface="Verdana"/>
              </a:rPr>
              <a:t>ICEP para cada una de las cinco subregiones por E. Mayorga para SOCAR, usando el modelo Global NEWS </a:t>
            </a:r>
            <a:endParaRPr lang="es-ES" sz="2094" b="1" spc="226" dirty="0">
              <a:solidFill>
                <a:srgbClr val="043C57"/>
              </a:solidFill>
              <a:latin typeface="Verdana"/>
              <a:cs typeface="Verdan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32" y="2572260"/>
            <a:ext cx="3816424" cy="267974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94323"/>
              </p:ext>
            </p:extLst>
          </p:nvPr>
        </p:nvGraphicFramePr>
        <p:xfrm>
          <a:off x="452107" y="2461934"/>
          <a:ext cx="5387552" cy="2062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Subregión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ICEP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Riesgo de floraciones de algas nocivas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 (</a:t>
                      </a:r>
                      <a:r>
                        <a:rPr lang="es-ES" sz="1400" baseline="0" dirty="0">
                          <a:effectLst/>
                        </a:rPr>
                        <a:t>riesgo alto)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0.84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Riesgo creciente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 (</a:t>
                      </a:r>
                      <a:r>
                        <a:rPr lang="es-ES" sz="1400" baseline="0" dirty="0">
                          <a:effectLst/>
                        </a:rPr>
                        <a:t>riesgo medio)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-3.01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III (riesgo medio)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-3.17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IV* (bajo)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-12.90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II (muy</a:t>
                      </a:r>
                      <a:r>
                        <a:rPr lang="es-ES" sz="1400" baseline="0" dirty="0">
                          <a:effectLst/>
                        </a:rPr>
                        <a:t> bajo)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-33.21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Up Arrow 174"/>
          <p:cNvSpPr>
            <a:spLocks/>
          </p:cNvSpPr>
          <p:nvPr/>
        </p:nvSpPr>
        <p:spPr>
          <a:xfrm>
            <a:off x="5333390" y="7571414"/>
            <a:ext cx="261938" cy="4683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5" name="Flecha arriba 4"/>
          <p:cNvSpPr/>
          <p:nvPr/>
        </p:nvSpPr>
        <p:spPr bwMode="auto">
          <a:xfrm>
            <a:off x="4320232" y="3195315"/>
            <a:ext cx="360040" cy="79208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NSimSun" panose="02010609030101010101" pitchFamily="49" charset="-122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0112" y="454527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tx1"/>
                </a:solidFill>
              </a:rPr>
              <a:t>* requiere investigaciones adicionales</a:t>
            </a:r>
            <a:endParaRPr lang="es-ES" sz="1200" i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107355" y="163545"/>
            <a:ext cx="4751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		IMPACTO</a:t>
            </a:r>
            <a:r>
              <a:rPr lang="es-ES" sz="24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sz="24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Demi ITC" panose="020B0805030504020804" pitchFamily="34" charset="0"/>
              </a:rPr>
              <a:t>EUTROFIZACION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03808" y="498881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tx1"/>
                </a:solidFill>
              </a:rPr>
              <a:t>Fuente: SOCAR, 2020</a:t>
            </a:r>
            <a:endParaRPr lang="es-E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337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3808" y="9897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1" algn="ctr" defTabSz="504042">
              <a:spcBef>
                <a:spcPts val="52"/>
              </a:spcBef>
              <a:defRPr/>
            </a:pPr>
            <a:r>
              <a:rPr lang="es-ES" b="1" i="1" spc="226" dirty="0">
                <a:solidFill>
                  <a:srgbClr val="043C57"/>
                </a:solidFill>
                <a:latin typeface="Verdana"/>
                <a:cs typeface="Verdana"/>
              </a:rPr>
              <a:t>Riesgo de eutrofización de la RGC en un contexto global para el año 2050 según </a:t>
            </a:r>
            <a:r>
              <a:rPr lang="es-ES" b="1" i="1" spc="226" dirty="0" err="1">
                <a:solidFill>
                  <a:srgbClr val="043C57"/>
                </a:solidFill>
                <a:latin typeface="Verdana"/>
                <a:cs typeface="Verdana"/>
              </a:rPr>
              <a:t>Seitzinger</a:t>
            </a:r>
            <a:r>
              <a:rPr lang="es-ES" b="1" i="1" spc="226" dirty="0">
                <a:solidFill>
                  <a:srgbClr val="043C57"/>
                </a:solidFill>
                <a:latin typeface="Verdana"/>
                <a:cs typeface="Verdana"/>
              </a:rPr>
              <a:t> y Mayorga (2016) si se mantienen las tendencias actuales</a:t>
            </a:r>
            <a:r>
              <a:rPr lang="es-ES" b="1" spc="226" dirty="0">
                <a:solidFill>
                  <a:srgbClr val="043C57"/>
                </a:solidFill>
                <a:latin typeface="Verdana"/>
                <a:cs typeface="Verdana"/>
              </a:rPr>
              <a:t>.</a:t>
            </a:r>
          </a:p>
        </p:txBody>
      </p:sp>
      <p:pic>
        <p:nvPicPr>
          <p:cNvPr id="5" name="Picture 178" descr="http://onesharedocean.org/public_store/lmes_nutrients/TWAP_LMEs_mergedind_205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56" y="1179091"/>
            <a:ext cx="6984776" cy="37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8064648" y="1611139"/>
            <a:ext cx="1872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spc="226" dirty="0">
                <a:solidFill>
                  <a:srgbClr val="043C57"/>
                </a:solidFill>
                <a:latin typeface="Verdana"/>
                <a:cs typeface="Verdana"/>
              </a:rPr>
              <a:t>El nivel de riesgo de la LME Gran Caribe para la eutrofización </a:t>
            </a:r>
            <a:r>
              <a:rPr lang="es-ES" sz="1400" b="1" u="sng" spc="226" dirty="0">
                <a:solidFill>
                  <a:srgbClr val="043C57"/>
                </a:solidFill>
                <a:latin typeface="Verdana"/>
                <a:cs typeface="Verdana"/>
              </a:rPr>
              <a:t>aumentará de medio a alto </a:t>
            </a:r>
            <a:r>
              <a:rPr lang="es-ES" sz="1400" b="1" spc="226" dirty="0">
                <a:solidFill>
                  <a:srgbClr val="043C57"/>
                </a:solidFill>
                <a:latin typeface="Verdana"/>
                <a:cs typeface="Verdana"/>
              </a:rPr>
              <a:t>en los años 2030 y 2050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7784" y="4926541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Fuente: </a:t>
            </a:r>
            <a:r>
              <a:rPr lang="es-ES" sz="1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Seitzinger</a:t>
            </a:r>
            <a:r>
              <a:rPr lang="es-ES" sz="1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 Mayorga 2016 TWAP- Programa de Evaluación de Aguas Transfronterizas http://onesharedocean.org</a:t>
            </a:r>
            <a:endParaRPr lang="es-E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4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NSimSun"/>
        <a:cs typeface=""/>
      </a:majorFont>
      <a:minorFont>
        <a:latin typeface="Arial"/>
        <a:ea typeface="N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Template-21July2022_Eutrophication workshop [solo lectura] [Modo de compatibilidad]" id="{D377F21C-D53D-4AB2-B301-74C9E07EF431}" vid="{434DD7A0-08D6-469A-967F-FCC8DB4279D0}"/>
    </a:ext>
  </a:extLst>
</a:theme>
</file>

<file path=ppt/theme/theme2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NSimSun"/>
        <a:cs typeface=""/>
      </a:majorFont>
      <a:minorFont>
        <a:latin typeface="Arial"/>
        <a:ea typeface="N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NSimSun"/>
        <a:cs typeface=""/>
      </a:majorFont>
      <a:minorFont>
        <a:latin typeface="Arial"/>
        <a:ea typeface="N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NSimSun"/>
        <a:cs typeface=""/>
      </a:majorFont>
      <a:minorFont>
        <a:latin typeface="Arial"/>
        <a:ea typeface="N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NSimSun" panose="02010609030101010101" pitchFamily="49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2ACFA87F550418D225E071F542ADA" ma:contentTypeVersion="27" ma:contentTypeDescription="Create a new document." ma:contentTypeScope="" ma:versionID="2d3e4b2333abe4608b3447e3a5586db6">
  <xsd:schema xmlns:xsd="http://www.w3.org/2001/XMLSchema" xmlns:xs="http://www.w3.org/2001/XMLSchema" xmlns:p="http://schemas.microsoft.com/office/2006/metadata/properties" xmlns:ns2="8bde3967-4b29-49c8-add0-1b77de203898" xmlns:ns3="0f1cb922-524b-4a63-a729-f715e5c73bc5" xmlns:ns4="985ec44e-1bab-4c0b-9df0-6ba128686fc9" targetNamespace="http://schemas.microsoft.com/office/2006/metadata/properties" ma:root="true" ma:fieldsID="2b6193656fa044160ff50ef3173382a3" ns2:_="" ns3:_="" ns4:_="">
    <xsd:import namespace="8bde3967-4b29-49c8-add0-1b77de203898"/>
    <xsd:import namespace="0f1cb922-524b-4a63-a729-f715e5c73bc5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Emplacement" minOccurs="0"/>
                <xsd:element ref="ns3:eed4da54-2de3-4f24-ab7f-5cf84a6396d8CountryOrRegion" minOccurs="0"/>
                <xsd:element ref="ns3:eed4da54-2de3-4f24-ab7f-5cf84a6396d8State" minOccurs="0"/>
                <xsd:element ref="ns3:eed4da54-2de3-4f24-ab7f-5cf84a6396d8City" minOccurs="0"/>
                <xsd:element ref="ns3:eed4da54-2de3-4f24-ab7f-5cf84a6396d8PostalCode" minOccurs="0"/>
                <xsd:element ref="ns3:eed4da54-2de3-4f24-ab7f-5cf84a6396d8Street" minOccurs="0"/>
                <xsd:element ref="ns3:eed4da54-2de3-4f24-ab7f-5cf84a6396d8GeoLoc" minOccurs="0"/>
                <xsd:element ref="ns3:eed4da54-2de3-4f24-ab7f-5cf84a6396d8DispNam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b922-524b-4a63-a729-f715e5c73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Emplacement" ma:index="20" nillable="true" ma:displayName="Emplacement" ma:format="Dropdown" ma:internalName="Emplacement">
      <xsd:simpleType>
        <xsd:restriction base="dms:Unknown"/>
      </xsd:simpleType>
    </xsd:element>
    <xsd:element name="eed4da54-2de3-4f24-ab7f-5cf84a6396d8CountryOrRegion" ma:index="21" nillable="true" ma:displayName="Emplacement : Pays/région" ma:internalName="CountryOrRegion" ma:readOnly="true">
      <xsd:simpleType>
        <xsd:restriction base="dms:Text"/>
      </xsd:simpleType>
    </xsd:element>
    <xsd:element name="eed4da54-2de3-4f24-ab7f-5cf84a6396d8State" ma:index="22" nillable="true" ma:displayName="Emplacement : État" ma:internalName="State" ma:readOnly="true">
      <xsd:simpleType>
        <xsd:restriction base="dms:Text"/>
      </xsd:simpleType>
    </xsd:element>
    <xsd:element name="eed4da54-2de3-4f24-ab7f-5cf84a6396d8City" ma:index="23" nillable="true" ma:displayName="Emplacement : Ville" ma:internalName="City" ma:readOnly="true">
      <xsd:simpleType>
        <xsd:restriction base="dms:Text"/>
      </xsd:simpleType>
    </xsd:element>
    <xsd:element name="eed4da54-2de3-4f24-ab7f-5cf84a6396d8PostalCode" ma:index="24" nillable="true" ma:displayName="Emplacement : Code postal" ma:internalName="PostalCode" ma:readOnly="true">
      <xsd:simpleType>
        <xsd:restriction base="dms:Text"/>
      </xsd:simpleType>
    </xsd:element>
    <xsd:element name="eed4da54-2de3-4f24-ab7f-5cf84a6396d8Street" ma:index="25" nillable="true" ma:displayName="Emplacement : Rue" ma:internalName="Street" ma:readOnly="true">
      <xsd:simpleType>
        <xsd:restriction base="dms:Text"/>
      </xsd:simpleType>
    </xsd:element>
    <xsd:element name="eed4da54-2de3-4f24-ab7f-5cf84a6396d8GeoLoc" ma:index="26" nillable="true" ma:displayName="Emplacement : Coordonnées" ma:internalName="GeoLoc" ma:readOnly="true">
      <xsd:simpleType>
        <xsd:restriction base="dms:Unknown"/>
      </xsd:simpleType>
    </xsd:element>
    <xsd:element name="eed4da54-2de3-4f24-ab7f-5cf84a6396d8DispName" ma:index="27" nillable="true" ma:displayName="Emplacement : nom" ma:internalName="DispName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78a33eea-6480-4b67-a40f-8706a958746a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1cb922-524b-4a63-a729-f715e5c73bc5">
      <Terms xmlns="http://schemas.microsoft.com/office/infopath/2007/PartnerControls"/>
    </lcf76f155ced4ddcb4097134ff3c332f>
    <TaxCatchAll xmlns="985ec44e-1bab-4c0b-9df0-6ba128686fc9" xsi:nil="true"/>
    <Emplacement xmlns="0f1cb922-524b-4a63-a729-f715e5c73bc5" xsi:nil="true"/>
  </documentManagement>
</p:properties>
</file>

<file path=customXml/itemProps1.xml><?xml version="1.0" encoding="utf-8"?>
<ds:datastoreItem xmlns:ds="http://schemas.openxmlformats.org/officeDocument/2006/customXml" ds:itemID="{D6E25881-F4FA-4596-96A6-5F3CF4E3CE1A}"/>
</file>

<file path=customXml/itemProps2.xml><?xml version="1.0" encoding="utf-8"?>
<ds:datastoreItem xmlns:ds="http://schemas.openxmlformats.org/officeDocument/2006/customXml" ds:itemID="{3837F4C8-753E-4432-BE89-4373C244F961}"/>
</file>

<file path=customXml/itemProps3.xml><?xml version="1.0" encoding="utf-8"?>
<ds:datastoreItem xmlns:ds="http://schemas.openxmlformats.org/officeDocument/2006/customXml" ds:itemID="{9961FE23-2FCF-4EAE-91AD-45F0B607DEAA}"/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powerpointTemplate-21July2022_Eutrophication workshop</Template>
  <TotalTime>1637</TotalTime>
  <Words>1566</Words>
  <Application>Microsoft Office PowerPoint</Application>
  <PresentationFormat>Personalizado</PresentationFormat>
  <Paragraphs>300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34" baseType="lpstr">
      <vt:lpstr>Arial</vt:lpstr>
      <vt:lpstr>Calibri</vt:lpstr>
      <vt:lpstr>Century Gothic</vt:lpstr>
      <vt:lpstr>Eras Demi ITC</vt:lpstr>
      <vt:lpstr>Lato Light</vt:lpstr>
      <vt:lpstr>Lora</vt:lpstr>
      <vt:lpstr>Poppins</vt:lpstr>
      <vt:lpstr>Segoe UI</vt:lpstr>
      <vt:lpstr>Times New Roman</vt:lpstr>
      <vt:lpstr>Verdana</vt:lpstr>
      <vt:lpstr>Wingdings</vt:lpstr>
      <vt:lpstr>Tema de Office</vt:lpstr>
      <vt:lpstr>3_Tema de Office</vt:lpstr>
      <vt:lpstr>2_Tema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RNPRSAP 2021 - 2023</vt:lpstr>
      <vt:lpstr>RNPRSAP Structure</vt:lpstr>
      <vt:lpstr>Presentación de PowerPoint</vt:lpstr>
      <vt:lpstr>Pillar 1: Sustainable nutrient management in agriculture  (Annex IV)  </vt:lpstr>
      <vt:lpstr>Pillar 3: Domestic wastewater effluent (Annex III)  </vt:lpstr>
      <vt:lpstr>Pillar 6: Coastal water quality   </vt:lpstr>
      <vt:lpstr>Pillar 9: Enabling conditions for addressing nutrient pollution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 Perez Hernandez</dc:creator>
  <cp:lastModifiedBy>Marlen Pérez Hernández</cp:lastModifiedBy>
  <cp:revision>56</cp:revision>
  <cp:lastPrinted>1601-01-01T00:00:00Z</cp:lastPrinted>
  <dcterms:created xsi:type="dcterms:W3CDTF">2022-07-22T23:13:59Z</dcterms:created>
  <dcterms:modified xsi:type="dcterms:W3CDTF">2025-03-17T16:03:48Z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0x010100ACC2ACFA87F550418D225E071F542ADA</vt:lpwstr>
  </property>
</Properties>
</file>